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7" r:id="rId6"/>
    <p:sldId id="278" r:id="rId7"/>
    <p:sldId id="260" r:id="rId8"/>
    <p:sldId id="261" r:id="rId9"/>
    <p:sldId id="262" r:id="rId10"/>
    <p:sldId id="263" r:id="rId11"/>
    <p:sldId id="265" r:id="rId12"/>
    <p:sldId id="272" r:id="rId13"/>
    <p:sldId id="273" r:id="rId14"/>
    <p:sldId id="274" r:id="rId15"/>
    <p:sldId id="275" r:id="rId16"/>
    <p:sldId id="276" r:id="rId17"/>
    <p:sldId id="266" r:id="rId18"/>
  </p:sldIdLst>
  <p:sldSz cx="12192000" cy="6858000"/>
  <p:notesSz cx="6858000" cy="12192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17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>
            <a:extLst>
              <a:ext uri="{FF2B5EF4-FFF2-40B4-BE49-F238E27FC236}">
                <a16:creationId xmlns:a16="http://schemas.microsoft.com/office/drawing/2014/main" id="{DFFFC386-B6F9-1536-F5D4-4AACF58FD9A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2" name="Notes Placeholder 2">
            <a:extLst>
              <a:ext uri="{FF2B5EF4-FFF2-40B4-BE49-F238E27FC236}">
                <a16:creationId xmlns:a16="http://schemas.microsoft.com/office/drawing/2014/main" id="{17A4EB02-8899-F921-A789-88F537BCAB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0709320C-8729-E0F2-2E88-C6983ECBA5A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A2E13574-53AF-8944-90FB-49E0379EED26}" type="slidenum">
              <a:rPr lang="en-US" altLang="zh-CN">
                <a:latin typeface="等线" panose="02010600030101010101" pitchFamily="2" charset="-122"/>
              </a:rPr>
              <a:pPr eaLnBrk="1" hangingPunct="1"/>
              <a:t>1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3B8D5C4-701C-B957-F3B8-669C7EACDED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3ECA814B-5B7B-DD5A-47A7-AD30097B1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8CB4C3EA-BACA-85B1-DB40-2AC848A0FC5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C40C37D9-5238-004C-8F09-1A55712BCE6C}" type="slidenum">
              <a:rPr lang="en-US" altLang="zh-CN">
                <a:latin typeface="等线" panose="02010600030101010101" pitchFamily="2" charset="-122"/>
              </a:rPr>
              <a:pPr eaLnBrk="1" hangingPunct="1"/>
              <a:t>10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4A00EC4E-5BFA-19EF-AD95-5E54C830E91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31FE7AA6-6786-A0D6-F02B-4C395FD4E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6B17A974-DECB-CDFF-A49C-4C8680D8E0E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2C97D371-F055-9343-B9D7-630CCB949F06}" type="slidenum">
              <a:rPr lang="en-US" altLang="zh-CN">
                <a:latin typeface="等线" panose="02010600030101010101" pitchFamily="2" charset="-122"/>
              </a:rPr>
              <a:pPr eaLnBrk="1" hangingPunct="1"/>
              <a:t>11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34BEAB34-D29E-1DED-9931-2CEFF2222AE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E6443B82-6880-15F1-391B-39629822B4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F0A668EC-CD92-BBB9-8781-A3FA3571DDD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414BE8F-B0E2-D449-91D2-C1D756404275}" type="slidenum">
              <a:rPr lang="en-US" altLang="zh-CN">
                <a:latin typeface="等线" panose="02010600030101010101" pitchFamily="2" charset="-122"/>
              </a:rPr>
              <a:pPr eaLnBrk="1" hangingPunct="1"/>
              <a:t>12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16E99DF2-A7F8-3410-1EFE-1DE78DF9FC9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0467B495-BBA2-A418-CD3A-4C89A06FBA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3D221219-17A1-70C3-674D-ED2B55CCB1F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CA4BF2C-5BC7-234B-AE18-26A550C6165F}" type="slidenum">
              <a:rPr lang="en-US" altLang="zh-CN">
                <a:latin typeface="等线" panose="02010600030101010101" pitchFamily="2" charset="-122"/>
              </a:rPr>
              <a:pPr eaLnBrk="1" hangingPunct="1"/>
              <a:t>13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BB14DE1B-675C-478A-6D43-5009F37EA53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7D26BED0-4FFD-9971-DEEA-9BB2502F8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292C8F62-22BF-0ACB-A592-D1D1C266967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E086AC21-2CA5-A34A-97ED-98A591FA6254}" type="slidenum">
              <a:rPr lang="en-US" altLang="zh-CN">
                <a:latin typeface="等线" panose="02010600030101010101" pitchFamily="2" charset="-122"/>
              </a:rPr>
              <a:pPr eaLnBrk="1" hangingPunct="1"/>
              <a:t>14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2BC53E0E-8F28-A247-733D-DB7A98BF611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D4D1F9D7-38FC-9866-D585-6FFACEE6F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3290590E-D8B7-F59F-8BEE-810764A680E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338A1ABD-D8A2-914B-84F4-FB5C91293A6C}" type="slidenum">
              <a:rPr lang="en-US" altLang="zh-CN">
                <a:latin typeface="等线" panose="02010600030101010101" pitchFamily="2" charset="-122"/>
              </a:rPr>
              <a:pPr eaLnBrk="1" hangingPunct="1"/>
              <a:t>15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7A1A2A73-E633-0FEA-A532-59A8D9D6973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F760FFF6-5AE2-4C72-728C-F721377C87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096D77D3-E621-8953-FE4A-C608FEFA42F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390A1C9D-047F-DC43-B8AC-CAF59F918802}" type="slidenum">
              <a:rPr lang="en-US" altLang="zh-CN">
                <a:latin typeface="等线" panose="02010600030101010101" pitchFamily="2" charset="-122"/>
              </a:rPr>
              <a:pPr eaLnBrk="1" hangingPunct="1"/>
              <a:t>16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967FA062-1E85-A06D-08FB-EA10D5B51E9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ADBA1AB3-B1EB-30D6-42B5-F085B09DB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00B99513-47CF-D13C-80A9-40B65BF67CB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0577EF1E-ED84-6B42-835B-817CF20B3F6C}" type="slidenum">
              <a:rPr lang="en-US" altLang="zh-CN">
                <a:latin typeface="等线" panose="02010600030101010101" pitchFamily="2" charset="-122"/>
              </a:rPr>
              <a:pPr eaLnBrk="1" hangingPunct="1"/>
              <a:t>17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6FC0CD94-CFF6-1FA9-B2CD-1F4F62A8988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70804926-BB19-0331-F98D-C27EFFC378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018C7963-464E-4795-0115-46E5AF83137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B2E139F-E7D6-404C-AE61-9A681C08EFDF}" type="slidenum">
              <a:rPr lang="en-US" altLang="zh-CN">
                <a:latin typeface="等线" panose="02010600030101010101" pitchFamily="2" charset="-122"/>
              </a:rPr>
              <a:pPr eaLnBrk="1" hangingPunct="1"/>
              <a:t>2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7F010506-D3EE-F568-35C3-BBE50A81D68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893554B1-DC60-4B48-C36E-A0F1963985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B91A70C7-F4E4-91F9-1339-806877C8D7A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977A8C93-E552-0A4B-9A44-308423C2F71F}" type="slidenum">
              <a:rPr lang="en-US" altLang="zh-CN">
                <a:latin typeface="等线" panose="02010600030101010101" pitchFamily="2" charset="-122"/>
              </a:rPr>
              <a:pPr eaLnBrk="1" hangingPunct="1"/>
              <a:t>3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1BF6CA20-30F6-C508-7647-B85FF7EA9C5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5716F382-943F-EDE1-6D48-6F379AE6A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42B64233-03EA-DD7E-20E4-4FC6106B4DC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528EA79-9E67-8043-841E-1263EE312415}" type="slidenum">
              <a:rPr lang="en-US" altLang="zh-CN">
                <a:latin typeface="等线" panose="02010600030101010101" pitchFamily="2" charset="-122"/>
              </a:rPr>
              <a:pPr eaLnBrk="1" hangingPunct="1"/>
              <a:t>4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30C0DCA8-D452-5CFF-97A7-35711B7C839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EC03E6D2-5D7C-B236-F8F1-664898C80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753BCF83-1F95-5634-FFE3-09196E749B7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A5D85928-B4C8-9445-9A04-C2180213EE34}" type="slidenum">
              <a:rPr lang="en-US" altLang="zh-CN">
                <a:latin typeface="等线" panose="02010600030101010101" pitchFamily="2" charset="-122"/>
              </a:rPr>
              <a:pPr eaLnBrk="1" hangingPunct="1"/>
              <a:t>5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266521FA-1CA0-38A6-ADC8-1CEF0DE54A6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99465BF5-C832-0879-D849-1B5157F052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4553AE5-4FD3-1F35-40EB-8D297316C04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FBF5EAC-24EF-C64E-A198-9C9B048F843A}" type="slidenum">
              <a:rPr lang="en-US" altLang="zh-CN">
                <a:latin typeface="等线" panose="02010600030101010101" pitchFamily="2" charset="-122"/>
              </a:rPr>
              <a:pPr eaLnBrk="1" hangingPunct="1"/>
              <a:t>6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883A9CC9-5B21-2CFA-FFFB-2FBFDEC0F73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030E8FF7-022B-1662-8208-37AA39AC58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46A256FA-7B2E-2F8E-AA42-7E7490C86D5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36A3D1D5-A3D7-2246-AC5F-22F3E498CA4D}" type="slidenum">
              <a:rPr lang="en-US" altLang="zh-CN">
                <a:latin typeface="等线" panose="02010600030101010101" pitchFamily="2" charset="-122"/>
              </a:rPr>
              <a:pPr eaLnBrk="1" hangingPunct="1"/>
              <a:t>7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3A0FB9A3-F481-B0E3-16D1-A00656B1D60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122F67D5-71A8-1C9E-1F23-85C48C949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6D4A5AC8-8B9D-9189-88E4-3C2920EFEE6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47BCF7E3-31BA-EF41-AB1F-D2B03A92CCC6}" type="slidenum">
              <a:rPr lang="en-US" altLang="zh-CN">
                <a:latin typeface="等线" panose="02010600030101010101" pitchFamily="2" charset="-122"/>
              </a:rPr>
              <a:pPr eaLnBrk="1" hangingPunct="1"/>
              <a:t>8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8F011B08-EA23-C7FC-9D88-144E82DFF35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E771FAD1-B08B-6114-E42F-77D5AD991B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7AF029C9-AC9A-0D2A-0D9C-2F14606FFE7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B63F6123-9381-E145-B148-6277D0D96A9B}" type="slidenum">
              <a:rPr lang="en-US" altLang="zh-CN">
                <a:latin typeface="等线" panose="02010600030101010101" pitchFamily="2" charset="-122"/>
              </a:rPr>
              <a:pPr eaLnBrk="1" hangingPunct="1"/>
              <a:t>9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6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9.png"/><Relationship Id="rId9" Type="http://schemas.openxmlformats.org/officeDocument/2006/relationships/image" Target="../media/image7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8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78.png"/><Relationship Id="rId14" Type="http://schemas.openxmlformats.org/officeDocument/2006/relationships/image" Target="../media/image8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9.png"/><Relationship Id="rId9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9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50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9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Image 0" descr="preencoded.png">
            <a:extLst>
              <a:ext uri="{FF2B5EF4-FFF2-40B4-BE49-F238E27FC236}">
                <a16:creationId xmlns:a16="http://schemas.microsoft.com/office/drawing/2014/main" id="{EF6FAF88-511C-0A65-6693-1A1806FF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Image 1" descr="preencoded.png">
            <a:extLst>
              <a:ext uri="{FF2B5EF4-FFF2-40B4-BE49-F238E27FC236}">
                <a16:creationId xmlns:a16="http://schemas.microsoft.com/office/drawing/2014/main" id="{F3C60496-4B4F-1C48-E7E0-58047E1D6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134100"/>
            <a:ext cx="457200" cy="3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Image 2" descr="preencoded.png">
            <a:extLst>
              <a:ext uri="{FF2B5EF4-FFF2-40B4-BE49-F238E27FC236}">
                <a16:creationId xmlns:a16="http://schemas.microsoft.com/office/drawing/2014/main" id="{86F0DCAC-9B17-D298-1F44-C480C22EB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Image 3" descr="preencoded.png">
            <a:extLst>
              <a:ext uri="{FF2B5EF4-FFF2-40B4-BE49-F238E27FC236}">
                <a16:creationId xmlns:a16="http://schemas.microsoft.com/office/drawing/2014/main" id="{811C557C-D17E-E6FB-D0EF-975674C1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2900"/>
            <a:ext cx="487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Image 4" descr="preencoded.png">
            <a:extLst>
              <a:ext uri="{FF2B5EF4-FFF2-40B4-BE49-F238E27FC236}">
                <a16:creationId xmlns:a16="http://schemas.microsoft.com/office/drawing/2014/main" id="{CCD3B591-0F36-0D8C-9830-1E18125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800" y="48260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Image 5" descr="preencoded.png">
            <a:extLst>
              <a:ext uri="{FF2B5EF4-FFF2-40B4-BE49-F238E27FC236}">
                <a16:creationId xmlns:a16="http://schemas.microsoft.com/office/drawing/2014/main" id="{A9E46D12-A7F9-BBC4-A17E-20CE7937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181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Text 0">
            <a:extLst>
              <a:ext uri="{FF2B5EF4-FFF2-40B4-BE49-F238E27FC236}">
                <a16:creationId xmlns:a16="http://schemas.microsoft.com/office/drawing/2014/main" id="{7247EE95-0407-BA46-7205-BA582C494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47900"/>
            <a:ext cx="622852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4500"/>
              </a:lnSpc>
            </a:pPr>
            <a:r>
              <a:rPr lang="en-US" altLang="zh-CN" sz="4500" b="1" dirty="0" err="1">
                <a:solidFill>
                  <a:srgbClr val="1F2937"/>
                </a:solidFill>
                <a:latin typeface="Noto Sans SC"/>
                <a:ea typeface="Noto Sans SC"/>
                <a:cs typeface="Noto Sans SC"/>
              </a:rPr>
              <a:t>不加班</a:t>
            </a:r>
            <a:r>
              <a:rPr lang="en-US" altLang="zh-CN" sz="4500" b="1" dirty="0" err="1">
                <a:solidFill>
                  <a:srgbClr val="581C87"/>
                </a:solidFill>
                <a:latin typeface="Noto Sans SC"/>
                <a:ea typeface="Noto Sans SC"/>
                <a:cs typeface="Noto Sans SC"/>
              </a:rPr>
              <a:t>AR</a:t>
            </a:r>
            <a:r>
              <a:rPr lang="en-US" altLang="zh-CN" sz="4500" b="1" dirty="0" err="1">
                <a:solidFill>
                  <a:srgbClr val="1F2937"/>
                </a:solidFill>
                <a:latin typeface="Noto Sans SC"/>
                <a:ea typeface="Noto Sans SC"/>
                <a:cs typeface="Noto Sans SC"/>
              </a:rPr>
              <a:t>创作平台</a:t>
            </a:r>
            <a:endParaRPr lang="en-US" altLang="zh-CN" sz="4500" dirty="0"/>
          </a:p>
        </p:txBody>
      </p:sp>
      <p:sp>
        <p:nvSpPr>
          <p:cNvPr id="4104" name="Text 1">
            <a:extLst>
              <a:ext uri="{FF2B5EF4-FFF2-40B4-BE49-F238E27FC236}">
                <a16:creationId xmlns:a16="http://schemas.microsoft.com/office/drawing/2014/main" id="{5D5E53D5-ED16-822E-1422-F98000C03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971800"/>
            <a:ext cx="3905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altLang="zh-CN">
                <a:solidFill>
                  <a:srgbClr val="4B5563"/>
                </a:solidFill>
                <a:latin typeface="Noto Sans SC"/>
                <a:ea typeface="Noto Sans SC"/>
                <a:cs typeface="Noto Sans SC"/>
              </a:rPr>
              <a:t>Spatial Joy 2025 全球AR应用开发大赛
</a:t>
            </a:r>
            <a:r>
              <a:rPr lang="en-US" altLang="zh-CN">
                <a:solidFill>
                  <a:srgbClr val="F97316"/>
                </a:solidFill>
                <a:latin typeface="Noto Sans SC"/>
                <a:ea typeface="Noto Sans SC"/>
                <a:cs typeface="Noto Sans SC"/>
              </a:rPr>
              <a:t>Rokid AR赛道/应用类</a:t>
            </a:r>
            <a:endParaRPr lang="en-US" altLang="zh-CN"/>
          </a:p>
        </p:txBody>
      </p:sp>
      <p:sp>
        <p:nvSpPr>
          <p:cNvPr id="4105" name="Text 2">
            <a:extLst>
              <a:ext uri="{FF2B5EF4-FFF2-40B4-BE49-F238E27FC236}">
                <a16:creationId xmlns:a16="http://schemas.microsoft.com/office/drawing/2014/main" id="{8473B7A2-2D50-D57B-9141-EC1EC421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343400"/>
            <a:ext cx="29718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35DE2353-21A2-64C3-3DF4-8B3534FA3C17}"/>
              </a:ext>
            </a:extLst>
          </p:cNvPr>
          <p:cNvSpPr/>
          <p:nvPr/>
        </p:nvSpPr>
        <p:spPr>
          <a:xfrm>
            <a:off x="1219200" y="6057900"/>
            <a:ext cx="846138" cy="190500"/>
          </a:xfrm>
          <a:prstGeom prst="rect">
            <a:avLst/>
          </a:prstGeom>
          <a:noFill/>
          <a:ln/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00"/>
              </a:lnSpc>
            </a:pPr>
            <a:r>
              <a:rPr lang="en-US" altLang="zh-CN" sz="1000">
                <a:solidFill>
                  <a:srgbClr val="6B7280"/>
                </a:solidFill>
                <a:latin typeface="Noto Sans SC"/>
                <a:ea typeface="Noto Sans SC"/>
                <a:cs typeface="Noto Sans SC"/>
              </a:rPr>
              <a:t>2025-11-28</a:t>
            </a:r>
            <a:endParaRPr lang="en-US" altLang="zh-CN" sz="1000">
              <a:ea typeface="宋体" panose="02010600030101010101" pitchFamily="2" charset="-122"/>
            </a:endParaRPr>
          </a:p>
        </p:txBody>
      </p:sp>
      <p:pic>
        <p:nvPicPr>
          <p:cNvPr id="4107" name="图片 13" descr="图片包含 建筑, 人, 户外, 体育&#10;&#10;AI 生成的内容可能不正确。">
            <a:extLst>
              <a:ext uri="{FF2B5EF4-FFF2-40B4-BE49-F238E27FC236}">
                <a16:creationId xmlns:a16="http://schemas.microsoft.com/office/drawing/2014/main" id="{056E3877-0BC9-6B3A-E9BE-F3AD22B8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0"/>
            <a:ext cx="5137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8" name="文本框 15">
            <a:extLst>
              <a:ext uri="{FF2B5EF4-FFF2-40B4-BE49-F238E27FC236}">
                <a16:creationId xmlns:a16="http://schemas.microsoft.com/office/drawing/2014/main" id="{FC5AEC0A-7317-6DA0-3F72-C1F55A2AA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400" y="5915025"/>
            <a:ext cx="45847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zh-CN" altLang="en-US" b="1">
                <a:solidFill>
                  <a:schemeClr val="bg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ui-sans-serif"/>
              </a:rPr>
              <a:t>澳门荔枝碗</a:t>
            </a:r>
            <a:endParaRPr lang="en-US" altLang="zh-CN" b="1">
              <a:solidFill>
                <a:schemeClr val="bg2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ui-sans-serif"/>
            </a:endParaRPr>
          </a:p>
          <a:p>
            <a:pPr algn="r" eaLnBrk="1" hangingPunct="1"/>
            <a:r>
              <a:rPr lang="zh-CN" altLang="en-US" b="1">
                <a:solidFill>
                  <a:schemeClr val="bg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ui-sans-serif"/>
              </a:rPr>
              <a:t>全运会</a:t>
            </a:r>
            <a:endParaRPr lang="en-US" altLang="zh-CN" b="1">
              <a:solidFill>
                <a:schemeClr val="bg2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ui-sans-serif"/>
            </a:endParaRPr>
          </a:p>
          <a:p>
            <a:pPr algn="r" eaLnBrk="1" hangingPunct="1"/>
            <a:r>
              <a:rPr lang="en-US" altLang="zh-CN" b="1">
                <a:solidFill>
                  <a:schemeClr val="bg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ui-sans-serif"/>
              </a:rPr>
              <a:t>AR</a:t>
            </a:r>
            <a:r>
              <a:rPr lang="zh-CN" altLang="en-US" b="1">
                <a:solidFill>
                  <a:schemeClr val="bg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ui-sans-serif"/>
              </a:rPr>
              <a:t>多人游戏</a:t>
            </a:r>
            <a:endParaRPr lang="zh-CN" altLang="en-US">
              <a:solidFill>
                <a:schemeClr val="bg2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r" eaLnBrk="1" hangingPunct="1"/>
            <a:endParaRPr lang="zh-CN" altLang="en-US">
              <a:solidFill>
                <a:schemeClr val="bg2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Image 0" descr="preencoded.png">
            <a:extLst>
              <a:ext uri="{FF2B5EF4-FFF2-40B4-BE49-F238E27FC236}">
                <a16:creationId xmlns:a16="http://schemas.microsoft.com/office/drawing/2014/main" id="{66682E15-B9BD-B69C-99FA-191914B65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Image 1" descr="preencoded.png">
            <a:extLst>
              <a:ext uri="{FF2B5EF4-FFF2-40B4-BE49-F238E27FC236}">
                <a16:creationId xmlns:a16="http://schemas.microsoft.com/office/drawing/2014/main" id="{88EC55F1-50C2-CE98-FD38-022EA51E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Image 2" descr="preencoded.png">
            <a:extLst>
              <a:ext uri="{FF2B5EF4-FFF2-40B4-BE49-F238E27FC236}">
                <a16:creationId xmlns:a16="http://schemas.microsoft.com/office/drawing/2014/main" id="{E41EDC88-9FF5-EE2A-84DA-6E0086D6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29013"/>
            <a:ext cx="297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Image 3" descr="preencoded.png">
            <a:extLst>
              <a:ext uri="{FF2B5EF4-FFF2-40B4-BE49-F238E27FC236}">
                <a16:creationId xmlns:a16="http://schemas.microsoft.com/office/drawing/2014/main" id="{2C3E66E4-B268-24FD-F013-A843A9FFC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90938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Image 4" descr="preencoded.png">
            <a:extLst>
              <a:ext uri="{FF2B5EF4-FFF2-40B4-BE49-F238E27FC236}">
                <a16:creationId xmlns:a16="http://schemas.microsoft.com/office/drawing/2014/main" id="{01BFF8A5-8249-BF89-D0F2-EDD0146F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29013"/>
            <a:ext cx="297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Image 5" descr="preencoded.png">
            <a:extLst>
              <a:ext uri="{FF2B5EF4-FFF2-40B4-BE49-F238E27FC236}">
                <a16:creationId xmlns:a16="http://schemas.microsoft.com/office/drawing/2014/main" id="{86F2FD48-D833-7E82-73AA-1F70F2B2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690938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Image 6" descr="preencoded.png">
            <a:extLst>
              <a:ext uri="{FF2B5EF4-FFF2-40B4-BE49-F238E27FC236}">
                <a16:creationId xmlns:a16="http://schemas.microsoft.com/office/drawing/2014/main" id="{78B392C6-E3B6-1A14-DF82-D3D3C017F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29113"/>
            <a:ext cx="297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Image 7" descr="preencoded.png">
            <a:extLst>
              <a:ext uri="{FF2B5EF4-FFF2-40B4-BE49-F238E27FC236}">
                <a16:creationId xmlns:a16="http://schemas.microsoft.com/office/drawing/2014/main" id="{A8407C2E-448A-12B8-FAD4-2021F6EF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91038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Image 8" descr="preencoded.png">
            <a:extLst>
              <a:ext uri="{FF2B5EF4-FFF2-40B4-BE49-F238E27FC236}">
                <a16:creationId xmlns:a16="http://schemas.microsoft.com/office/drawing/2014/main" id="{A987C527-107C-E801-2823-E93784962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329113"/>
            <a:ext cx="297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Image 9" descr="preencoded.png">
            <a:extLst>
              <a:ext uri="{FF2B5EF4-FFF2-40B4-BE49-F238E27FC236}">
                <a16:creationId xmlns:a16="http://schemas.microsoft.com/office/drawing/2014/main" id="{C6958847-CBF6-525E-D972-8F26C6791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491038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3" name="Image 10" descr="preencoded.png">
            <a:extLst>
              <a:ext uri="{FF2B5EF4-FFF2-40B4-BE49-F238E27FC236}">
                <a16:creationId xmlns:a16="http://schemas.microsoft.com/office/drawing/2014/main" id="{83CF2720-04D6-4912-5DCC-44ECA6DAF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33988"/>
            <a:ext cx="2190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4" name="Image 13" descr="preencoded.png">
            <a:extLst>
              <a:ext uri="{FF2B5EF4-FFF2-40B4-BE49-F238E27FC236}">
                <a16:creationId xmlns:a16="http://schemas.microsoft.com/office/drawing/2014/main" id="{26962963-7129-CE22-E95B-2C84EFD6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457950"/>
            <a:ext cx="12382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5" name="Text 0">
            <a:extLst>
              <a:ext uri="{FF2B5EF4-FFF2-40B4-BE49-F238E27FC236}">
                <a16:creationId xmlns:a16="http://schemas.microsoft.com/office/drawing/2014/main" id="{43A7B955-F7C6-9F0C-E741-CA7229ACF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09600"/>
            <a:ext cx="12801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使用场景 - 大学AR教育</a:t>
            </a:r>
            <a:endParaRPr lang="en-US" altLang="zh-CN" sz="4400"/>
          </a:p>
        </p:txBody>
      </p:sp>
      <p:sp>
        <p:nvSpPr>
          <p:cNvPr id="28686" name="Text 1">
            <a:extLst>
              <a:ext uri="{FF2B5EF4-FFF2-40B4-BE49-F238E27FC236}">
                <a16:creationId xmlns:a16="http://schemas.microsoft.com/office/drawing/2014/main" id="{B111C09C-08C8-872F-8584-245572983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2319338"/>
            <a:ext cx="609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在高等教育领域，不加班AR创作平台与多所大学建立了合作关系，共同探索AR技术在专业教学和科研中的应用。</a:t>
            </a:r>
            <a:endParaRPr lang="en-US" altLang="zh-CN"/>
          </a:p>
        </p:txBody>
      </p:sp>
      <p:sp>
        <p:nvSpPr>
          <p:cNvPr id="28687" name="Text 2">
            <a:extLst>
              <a:ext uri="{FF2B5EF4-FFF2-40B4-BE49-F238E27FC236}">
                <a16:creationId xmlns:a16="http://schemas.microsoft.com/office/drawing/2014/main" id="{06543A2F-B95C-EE1B-78E7-CDD2102DC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3719513"/>
            <a:ext cx="18288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武汉设计工程学院</a:t>
            </a:r>
            <a:endParaRPr lang="en-US" altLang="zh-CN" sz="1500"/>
          </a:p>
        </p:txBody>
      </p:sp>
      <p:sp>
        <p:nvSpPr>
          <p:cNvPr id="28688" name="Text 3">
            <a:extLst>
              <a:ext uri="{FF2B5EF4-FFF2-40B4-BE49-F238E27FC236}">
                <a16:creationId xmlns:a16="http://schemas.microsoft.com/office/drawing/2014/main" id="{EDADD0C4-A31A-0026-8FCA-327E0C2C6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3719513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湖北工业大学</a:t>
            </a:r>
            <a:endParaRPr lang="en-US" altLang="zh-CN" sz="1500"/>
          </a:p>
        </p:txBody>
      </p:sp>
      <p:sp>
        <p:nvSpPr>
          <p:cNvPr id="28689" name="Text 4">
            <a:extLst>
              <a:ext uri="{FF2B5EF4-FFF2-40B4-BE49-F238E27FC236}">
                <a16:creationId xmlns:a16="http://schemas.microsoft.com/office/drawing/2014/main" id="{35934EFC-91BF-BD28-AFDE-7D05114A2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4519613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浙江传媒学院</a:t>
            </a:r>
            <a:endParaRPr lang="en-US" altLang="zh-CN" sz="1500"/>
          </a:p>
        </p:txBody>
      </p:sp>
      <p:sp>
        <p:nvSpPr>
          <p:cNvPr id="28690" name="Text 5">
            <a:extLst>
              <a:ext uri="{FF2B5EF4-FFF2-40B4-BE49-F238E27FC236}">
                <a16:creationId xmlns:a16="http://schemas.microsoft.com/office/drawing/2014/main" id="{08D051A9-E94B-BCD3-B789-8BA83BF50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4519613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海口经济学院</a:t>
            </a:r>
            <a:endParaRPr lang="en-US" altLang="zh-CN" sz="150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8AD95C82-67CA-D7B5-3915-2481047123E2}"/>
              </a:ext>
            </a:extLst>
          </p:cNvPr>
          <p:cNvSpPr/>
          <p:nvPr/>
        </p:nvSpPr>
        <p:spPr>
          <a:xfrm>
            <a:off x="1057275" y="5205413"/>
            <a:ext cx="7315200" cy="266700"/>
          </a:xfrm>
          <a:prstGeom prst="rect">
            <a:avLst/>
          </a:prstGeom>
          <a:noFill/>
          <a:ln/>
        </p:spPr>
        <p:txBody>
          <a:bodyPr lIns="0" tIns="0" rIns="0" bIns="0"/>
          <a:lstStyle/>
          <a:p>
            <a:pPr eaLnBrk="1" fontAlgn="auto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培养具备AR应用开发能力的复合型人才</a:t>
            </a:r>
            <a:endParaRPr lang="en-US" sz="1350" dirty="0">
              <a:latin typeface="+mn-lt"/>
            </a:endParaRPr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9E94BA51-69A4-ECA4-4FBF-DC2BE50EBB12}"/>
              </a:ext>
            </a:extLst>
          </p:cNvPr>
          <p:cNvSpPr/>
          <p:nvPr/>
        </p:nvSpPr>
        <p:spPr>
          <a:xfrm>
            <a:off x="962025" y="6210300"/>
            <a:ext cx="12192000" cy="647700"/>
          </a:xfrm>
          <a:prstGeom prst="rect">
            <a:avLst/>
          </a:prstGeom>
          <a:noFill/>
          <a:ln/>
        </p:spPr>
        <p:txBody>
          <a:bodyPr lIns="0" tIns="0" rIns="0" bIns="0"/>
          <a:lstStyle/>
          <a:p>
            <a:pPr eaLnBrk="1" fontAlgn="auto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这些合作项目为大学生提供了实践AR开发的机会，促进了AR技术在多个学科领域的融合与创新。</a:t>
            </a:r>
            <a:endParaRPr lang="en-US" sz="1050" dirty="0">
              <a:latin typeface="+mn-lt"/>
            </a:endParaRPr>
          </a:p>
        </p:txBody>
      </p:sp>
      <p:pic>
        <p:nvPicPr>
          <p:cNvPr id="28693" name="图片 26" descr="图片包含 人, 室内, 男人, 桌子&#10;&#10;AI 生成的内容可能不正确。">
            <a:extLst>
              <a:ext uri="{FF2B5EF4-FFF2-40B4-BE49-F238E27FC236}">
                <a16:creationId xmlns:a16="http://schemas.microsoft.com/office/drawing/2014/main" id="{406C61BB-DC10-4612-FBC6-AACFF29F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13"/>
          <a:stretch>
            <a:fillRect/>
          </a:stretch>
        </p:blipFill>
        <p:spPr bwMode="auto">
          <a:xfrm>
            <a:off x="7356475" y="1600200"/>
            <a:ext cx="395605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Image 0" descr="preencoded.png">
            <a:extLst>
              <a:ext uri="{FF2B5EF4-FFF2-40B4-BE49-F238E27FC236}">
                <a16:creationId xmlns:a16="http://schemas.microsoft.com/office/drawing/2014/main" id="{B5AF06B9-2F46-2DD2-2169-4D09764D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Image 1" descr="preencoded.png">
            <a:extLst>
              <a:ext uri="{FF2B5EF4-FFF2-40B4-BE49-F238E27FC236}">
                <a16:creationId xmlns:a16="http://schemas.microsoft.com/office/drawing/2014/main" id="{003B7398-89AA-DEF2-3878-787EACAA3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Image 2" descr="preencoded.png">
            <a:extLst>
              <a:ext uri="{FF2B5EF4-FFF2-40B4-BE49-F238E27FC236}">
                <a16:creationId xmlns:a16="http://schemas.microsoft.com/office/drawing/2014/main" id="{16CAFE5B-1E3E-659C-8509-BA43EC0DA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28925"/>
            <a:ext cx="2667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Image 3" descr="preencoded.png">
            <a:extLst>
              <a:ext uri="{FF2B5EF4-FFF2-40B4-BE49-F238E27FC236}">
                <a16:creationId xmlns:a16="http://schemas.microsoft.com/office/drawing/2014/main" id="{3098522E-C838-4CCA-F1B5-496E534E0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3057525"/>
            <a:ext cx="333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Image 4" descr="preencoded.png">
            <a:extLst>
              <a:ext uri="{FF2B5EF4-FFF2-40B4-BE49-F238E27FC236}">
                <a16:creationId xmlns:a16="http://schemas.microsoft.com/office/drawing/2014/main" id="{B4A169E9-FB5E-0FCA-6EF9-55F884E2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371850"/>
            <a:ext cx="9525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Image 6" descr="preencoded.png">
            <a:extLst>
              <a:ext uri="{FF2B5EF4-FFF2-40B4-BE49-F238E27FC236}">
                <a16:creationId xmlns:a16="http://schemas.microsoft.com/office/drawing/2014/main" id="{5D0774BB-9DC5-60F2-A8E2-FA99D157A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3057525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Image 7" descr="preencoded.png">
            <a:extLst>
              <a:ext uri="{FF2B5EF4-FFF2-40B4-BE49-F238E27FC236}">
                <a16:creationId xmlns:a16="http://schemas.microsoft.com/office/drawing/2014/main" id="{E4ED8FAA-BBC4-0DC6-EB12-70548F11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371850"/>
            <a:ext cx="9525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Image 8" descr="preencoded.png">
            <a:extLst>
              <a:ext uri="{FF2B5EF4-FFF2-40B4-BE49-F238E27FC236}">
                <a16:creationId xmlns:a16="http://schemas.microsoft.com/office/drawing/2014/main" id="{DAD23336-A70E-2350-ACAE-A56CF0FC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828925"/>
            <a:ext cx="2667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Image 9" descr="preencoded.png">
            <a:extLst>
              <a:ext uri="{FF2B5EF4-FFF2-40B4-BE49-F238E27FC236}">
                <a16:creationId xmlns:a16="http://schemas.microsoft.com/office/drawing/2014/main" id="{FD90C6F4-1A04-3F27-89D2-DBB6B57A9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3057525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Image 10" descr="preencoded.png">
            <a:extLst>
              <a:ext uri="{FF2B5EF4-FFF2-40B4-BE49-F238E27FC236}">
                <a16:creationId xmlns:a16="http://schemas.microsoft.com/office/drawing/2014/main" id="{673A01AE-BA7F-413A-CB69-FEE05874B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81625"/>
            <a:ext cx="1905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Image 11" descr="preencoded.png">
            <a:extLst>
              <a:ext uri="{FF2B5EF4-FFF2-40B4-BE49-F238E27FC236}">
                <a16:creationId xmlns:a16="http://schemas.microsoft.com/office/drawing/2014/main" id="{4242513E-7D00-CEFE-6A9C-DCEDC457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5381625"/>
            <a:ext cx="1905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Image 12" descr="preencoded.png">
            <a:extLst>
              <a:ext uri="{FF2B5EF4-FFF2-40B4-BE49-F238E27FC236}">
                <a16:creationId xmlns:a16="http://schemas.microsoft.com/office/drawing/2014/main" id="{7AFFE2E9-5433-75C8-218A-6B266C68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5381625"/>
            <a:ext cx="1905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1" name="Text 0">
            <a:extLst>
              <a:ext uri="{FF2B5EF4-FFF2-40B4-BE49-F238E27FC236}">
                <a16:creationId xmlns:a16="http://schemas.microsoft.com/office/drawing/2014/main" id="{38118E9C-06BF-7AD4-2E5C-B003B7D0F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09600"/>
            <a:ext cx="10668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技术方案</a:t>
            </a:r>
            <a:r>
              <a:rPr lang="zh-CN" altLang="en-US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：</a:t>
            </a: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AI引擎加持</a:t>
            </a:r>
            <a:endParaRPr lang="en-US" altLang="zh-CN" sz="4400"/>
          </a:p>
        </p:txBody>
      </p:sp>
      <p:sp>
        <p:nvSpPr>
          <p:cNvPr id="12302" name="Text 1">
            <a:extLst>
              <a:ext uri="{FF2B5EF4-FFF2-40B4-BE49-F238E27FC236}">
                <a16:creationId xmlns:a16="http://schemas.microsoft.com/office/drawing/2014/main" id="{7414D978-8EE6-6877-5A6C-96FE01CC3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57425"/>
            <a:ext cx="1280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不加班AR创作平台已接入</a:t>
            </a:r>
            <a:r>
              <a:rPr lang="en-US" altLang="zh-CN" sz="1500" b="1">
                <a:solidFill>
                  <a:srgbClr val="6B21A8"/>
                </a:solidFill>
                <a:latin typeface="ui-sans-serif"/>
                <a:ea typeface="ui-sans-serif"/>
                <a:cs typeface="ui-sans-serif"/>
              </a:rPr>
              <a:t>影眸（Hyper3d）API</a:t>
            </a:r>
            <a:r>
              <a:rPr lang="en-US" altLang="zh-CN" sz="15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，通过AI技术大幅降低AR内容创作门槛</a:t>
            </a:r>
            <a:endParaRPr lang="en-US" altLang="zh-CN" sz="1500"/>
          </a:p>
        </p:txBody>
      </p:sp>
      <p:sp>
        <p:nvSpPr>
          <p:cNvPr id="12303" name="Text 2">
            <a:extLst>
              <a:ext uri="{FF2B5EF4-FFF2-40B4-BE49-F238E27FC236}">
                <a16:creationId xmlns:a16="http://schemas.microsoft.com/office/drawing/2014/main" id="{1D87749F-7942-3FA8-DD4B-638D5BBEC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590925"/>
            <a:ext cx="22098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文本描述或图片</a:t>
            </a:r>
            <a:endParaRPr lang="en-US" altLang="zh-CN" sz="1500"/>
          </a:p>
        </p:txBody>
      </p:sp>
      <p:sp>
        <p:nvSpPr>
          <p:cNvPr id="12304" name="Text 3">
            <a:extLst>
              <a:ext uri="{FF2B5EF4-FFF2-40B4-BE49-F238E27FC236}">
                <a16:creationId xmlns:a16="http://schemas.microsoft.com/office/drawing/2014/main" id="{BD972597-3B10-974E-9422-A8386E7D6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3933825"/>
            <a:ext cx="2651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通过简单的文字描述</a:t>
            </a:r>
          </a:p>
          <a:p>
            <a:pPr algn="ctr"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或图例创建3D模型</a:t>
            </a:r>
            <a:endParaRPr lang="en-US" altLang="zh-CN" sz="1200"/>
          </a:p>
        </p:txBody>
      </p:sp>
      <p:sp>
        <p:nvSpPr>
          <p:cNvPr id="12305" name="Text 4">
            <a:extLst>
              <a:ext uri="{FF2B5EF4-FFF2-40B4-BE49-F238E27FC236}">
                <a16:creationId xmlns:a16="http://schemas.microsoft.com/office/drawing/2014/main" id="{926BC44E-5DFA-6CDA-FB17-B10B8428E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100" y="3590925"/>
            <a:ext cx="22098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AI处理</a:t>
            </a:r>
            <a:endParaRPr lang="en-US" altLang="zh-CN" sz="1500"/>
          </a:p>
        </p:txBody>
      </p:sp>
      <p:sp>
        <p:nvSpPr>
          <p:cNvPr id="12306" name="Text 5">
            <a:extLst>
              <a:ext uri="{FF2B5EF4-FFF2-40B4-BE49-F238E27FC236}">
                <a16:creationId xmlns:a16="http://schemas.microsoft.com/office/drawing/2014/main" id="{969C10A2-5059-B86E-156E-3501E74A3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438" y="3933825"/>
            <a:ext cx="2651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通过</a:t>
            </a:r>
            <a:r>
              <a:rPr lang="en-US" altLang="zh-CN" sz="1200" b="1">
                <a:solidFill>
                  <a:srgbClr val="6B21A8"/>
                </a:solidFill>
                <a:latin typeface="ui-sans-serif"/>
                <a:ea typeface="ui-sans-serif"/>
                <a:cs typeface="ui-sans-serif"/>
              </a:rPr>
              <a:t>影眸API</a:t>
            </a:r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2307" name="Text 6">
            <a:extLst>
              <a:ext uri="{FF2B5EF4-FFF2-40B4-BE49-F238E27FC236}">
                <a16:creationId xmlns:a16="http://schemas.microsoft.com/office/drawing/2014/main" id="{F21D3940-F32C-71CD-F534-44BC2C03F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3590925"/>
            <a:ext cx="22098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3D模型</a:t>
            </a:r>
            <a:endParaRPr lang="en-US" altLang="zh-CN" sz="1500"/>
          </a:p>
        </p:txBody>
      </p:sp>
      <p:sp>
        <p:nvSpPr>
          <p:cNvPr id="12308" name="Text 7">
            <a:extLst>
              <a:ext uri="{FF2B5EF4-FFF2-40B4-BE49-F238E27FC236}">
                <a16:creationId xmlns:a16="http://schemas.microsoft.com/office/drawing/2014/main" id="{9FBD69BC-1B0E-1BCB-4D2A-7970CB58E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8" y="3933825"/>
            <a:ext cx="2651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高质量、可编辑的3D资源</a:t>
            </a:r>
            <a:endParaRPr lang="en-US" altLang="zh-CN" sz="1200"/>
          </a:p>
        </p:txBody>
      </p:sp>
      <p:sp>
        <p:nvSpPr>
          <p:cNvPr id="12309" name="Text 8">
            <a:extLst>
              <a:ext uri="{FF2B5EF4-FFF2-40B4-BE49-F238E27FC236}">
                <a16:creationId xmlns:a16="http://schemas.microsoft.com/office/drawing/2014/main" id="{06DC148F-9F29-D771-723E-39A5968C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924425"/>
            <a:ext cx="1066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核心优势</a:t>
            </a:r>
            <a:endParaRPr lang="en-US" altLang="zh-CN"/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9EBDEFDB-A557-EBBD-E938-9ED68D926AAE}"/>
              </a:ext>
            </a:extLst>
          </p:cNvPr>
          <p:cNvSpPr/>
          <p:nvPr/>
        </p:nvSpPr>
        <p:spPr>
          <a:xfrm>
            <a:off x="1066800" y="5381625"/>
            <a:ext cx="3098800" cy="533400"/>
          </a:xfrm>
          <a:prstGeom prst="rect">
            <a:avLst/>
          </a:prstGeom>
          <a:noFill/>
          <a:ln/>
        </p:spPr>
        <p:txBody>
          <a:bodyPr lIns="0" tIns="0" rIns="0" bIns="0"/>
          <a:lstStyle/>
          <a:p>
            <a:pPr eaLnBrk="1" fontAlgn="auto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极大简化AR内容制作流程中对3D资产的需求</a:t>
            </a:r>
            <a:endParaRPr lang="en-US" sz="1350" dirty="0">
              <a:latin typeface="+mn-lt"/>
            </a:endParaRPr>
          </a:p>
        </p:txBody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6768FED7-72ED-8831-CCDD-46145EBAA9E7}"/>
              </a:ext>
            </a:extLst>
          </p:cNvPr>
          <p:cNvSpPr/>
          <p:nvPr/>
        </p:nvSpPr>
        <p:spPr>
          <a:xfrm>
            <a:off x="4699000" y="5381625"/>
            <a:ext cx="3098800" cy="533400"/>
          </a:xfrm>
          <a:prstGeom prst="rect">
            <a:avLst/>
          </a:prstGeom>
          <a:noFill/>
          <a:ln/>
        </p:spPr>
        <p:txBody>
          <a:bodyPr lIns="0" tIns="0" rIns="0" bIns="0"/>
          <a:lstStyle/>
          <a:p>
            <a:pPr eaLnBrk="1" fontAlgn="auto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非专业设计师也能轻松创建复杂的AR场景</a:t>
            </a:r>
            <a:endParaRPr lang="en-US" sz="1350" dirty="0">
              <a:latin typeface="+mn-lt"/>
            </a:endParaRPr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9AB3D1FD-FAAC-3DF0-0C6D-0D6F18398BC6}"/>
              </a:ext>
            </a:extLst>
          </p:cNvPr>
          <p:cNvSpPr/>
          <p:nvPr/>
        </p:nvSpPr>
        <p:spPr>
          <a:xfrm>
            <a:off x="8331200" y="5381625"/>
            <a:ext cx="3292475" cy="266700"/>
          </a:xfrm>
          <a:prstGeom prst="rect">
            <a:avLst/>
          </a:prstGeom>
          <a:noFill/>
          <a:ln/>
        </p:spPr>
        <p:txBody>
          <a:bodyPr lIns="0" tIns="0" rIns="0" bIns="0"/>
          <a:lstStyle/>
          <a:p>
            <a:pPr eaLnBrk="1" fontAlgn="auto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将更多精力投入到创意和交互设计上</a:t>
            </a:r>
            <a:endParaRPr lang="en-US" sz="1350" dirty="0">
              <a:latin typeface="+mn-lt"/>
            </a:endParaRPr>
          </a:p>
        </p:txBody>
      </p:sp>
      <p:pic>
        <p:nvPicPr>
          <p:cNvPr id="12313" name="图片 29" descr="手机的屏幕&#10;&#10;AI 生成的内容可能不正确。">
            <a:extLst>
              <a:ext uri="{FF2B5EF4-FFF2-40B4-BE49-F238E27FC236}">
                <a16:creationId xmlns:a16="http://schemas.microsoft.com/office/drawing/2014/main" id="{AC8A4676-9255-F2EF-2D68-02F737A9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39"/>
          <a:stretch>
            <a:fillRect/>
          </a:stretch>
        </p:blipFill>
        <p:spPr bwMode="auto">
          <a:xfrm>
            <a:off x="4449955" y="2671291"/>
            <a:ext cx="2378075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电脑游戏的截图&#10;&#10;AI 生成的内容可能不正确。">
            <a:extLst>
              <a:ext uri="{FF2B5EF4-FFF2-40B4-BE49-F238E27FC236}">
                <a16:creationId xmlns:a16="http://schemas.microsoft.com/office/drawing/2014/main" id="{7D031129-FFFC-DB8F-A8E8-228799E99C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5031" y="3687034"/>
            <a:ext cx="2439194" cy="1717502"/>
          </a:xfrm>
          <a:prstGeom prst="rect">
            <a:avLst/>
          </a:prstGeom>
        </p:spPr>
      </p:pic>
      <p:pic>
        <p:nvPicPr>
          <p:cNvPr id="3" name="图片 2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F45F2E2D-BEBB-F290-C93D-92479F1E00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2249" y="1468565"/>
            <a:ext cx="8770938" cy="493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Image 0" descr="preencoded.png">
            <a:extLst>
              <a:ext uri="{FF2B5EF4-FFF2-40B4-BE49-F238E27FC236}">
                <a16:creationId xmlns:a16="http://schemas.microsoft.com/office/drawing/2014/main" id="{C0DF4653-93E9-0B23-42E9-DB9281AC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Image 1" descr="preencoded.png">
            <a:extLst>
              <a:ext uri="{FF2B5EF4-FFF2-40B4-BE49-F238E27FC236}">
                <a16:creationId xmlns:a16="http://schemas.microsoft.com/office/drawing/2014/main" id="{D0F7C506-8DD5-4A54-5501-BE0E69DF8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 0">
            <a:extLst>
              <a:ext uri="{FF2B5EF4-FFF2-40B4-BE49-F238E27FC236}">
                <a16:creationId xmlns:a16="http://schemas.microsoft.com/office/drawing/2014/main" id="{339014CD-5954-AEAA-53E0-8BE473009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0668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使用场景 - 工业应用</a:t>
            </a:r>
            <a:r>
              <a:rPr lang="zh-CN" altLang="en-US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：掘进机展示</a:t>
            </a:r>
            <a:endParaRPr lang="en-US" altLang="zh-CN" sz="4400"/>
          </a:p>
        </p:txBody>
      </p:sp>
      <p:sp>
        <p:nvSpPr>
          <p:cNvPr id="30724" name="Text 1">
            <a:extLst>
              <a:ext uri="{FF2B5EF4-FFF2-40B4-BE49-F238E27FC236}">
                <a16:creationId xmlns:a16="http://schemas.microsoft.com/office/drawing/2014/main" id="{E43188F6-48A4-E48D-8734-9C3811A21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47825"/>
            <a:ext cx="194151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en-US"/>
              <a:t>通过 </a:t>
            </a:r>
            <a:r>
              <a:rPr lang="es-419" altLang="zh-CN"/>
              <a:t>AR </a:t>
            </a:r>
            <a:r>
              <a:rPr lang="zh-CN" altLang="en-US"/>
              <a:t>技术，掘进机以 </a:t>
            </a:r>
            <a:r>
              <a:rPr lang="en-US" altLang="zh-CN"/>
              <a:t>1:1 </a:t>
            </a:r>
            <a:r>
              <a:rPr lang="zh-CN" altLang="en-US"/>
              <a:t>虚拟实体精准还原机械结构与作业流程。</a:t>
            </a:r>
            <a:endParaRPr lang="en-US" altLang="zh-CN"/>
          </a:p>
          <a:p>
            <a:pPr eaLnBrk="1" hangingPunct="1">
              <a:lnSpc>
                <a:spcPts val="2100"/>
              </a:lnSpc>
            </a:pPr>
            <a:endParaRPr lang="en-US" altLang="zh-CN"/>
          </a:p>
          <a:p>
            <a:pPr eaLnBrk="1" hangingPunct="1">
              <a:lnSpc>
                <a:spcPts val="2100"/>
              </a:lnSpc>
            </a:pPr>
            <a:r>
              <a:rPr lang="en-US" altLang="zh-CN"/>
              <a:t>360° </a:t>
            </a:r>
            <a:r>
              <a:rPr lang="zh-CN" altLang="en-US"/>
              <a:t>可交互观察刀盘转动、液压系统运作，模拟隧道掘进动态场景，让复杂工程设备可视化、可操作，高效助力教学培训、技术交底与产品展示。</a:t>
            </a:r>
            <a:endParaRPr lang="en-US" altLang="zh-CN" sz="1500"/>
          </a:p>
        </p:txBody>
      </p:sp>
      <p:pic>
        <p:nvPicPr>
          <p:cNvPr id="30725" name="图片 33" descr="图片包含 卡车, 前, 交通, 街道&#10;&#10;AI 生成的内容可能不正确。">
            <a:extLst>
              <a:ext uri="{FF2B5EF4-FFF2-40B4-BE49-F238E27FC236}">
                <a16:creationId xmlns:a16="http://schemas.microsoft.com/office/drawing/2014/main" id="{FFFC29F0-0DF9-062C-9475-8AD23E74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647825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Image 0" descr="preencoded.png">
            <a:extLst>
              <a:ext uri="{FF2B5EF4-FFF2-40B4-BE49-F238E27FC236}">
                <a16:creationId xmlns:a16="http://schemas.microsoft.com/office/drawing/2014/main" id="{178520FB-B350-1993-C657-5EDACFFFA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Image 1" descr="preencoded.png">
            <a:extLst>
              <a:ext uri="{FF2B5EF4-FFF2-40B4-BE49-F238E27FC236}">
                <a16:creationId xmlns:a16="http://schemas.microsoft.com/office/drawing/2014/main" id="{15EF4CB9-4355-435B-3564-7B02F6BDF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0">
            <a:extLst>
              <a:ext uri="{FF2B5EF4-FFF2-40B4-BE49-F238E27FC236}">
                <a16:creationId xmlns:a16="http://schemas.microsoft.com/office/drawing/2014/main" id="{586F2D20-3C10-D3E5-CA0B-39AD106A6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0668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使用场景 - 医疗应用</a:t>
            </a:r>
            <a:r>
              <a:rPr lang="zh-CN" altLang="en-US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：窝沟封闭</a:t>
            </a:r>
            <a:endParaRPr lang="en-US" altLang="zh-CN" sz="4400"/>
          </a:p>
        </p:txBody>
      </p:sp>
      <p:sp>
        <p:nvSpPr>
          <p:cNvPr id="32772" name="Text 1">
            <a:extLst>
              <a:ext uri="{FF2B5EF4-FFF2-40B4-BE49-F238E27FC236}">
                <a16:creationId xmlns:a16="http://schemas.microsoft.com/office/drawing/2014/main" id="{2B229AF4-022C-A2F1-61DE-06ACD055D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47825"/>
            <a:ext cx="194151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s-419" altLang="zh-CN" dirty="0"/>
              <a:t>3D </a:t>
            </a:r>
            <a:r>
              <a:rPr lang="zh-CN" altLang="en-US" dirty="0"/>
              <a:t>模拟牙齿窝沟形态、封闭剂涂抹与固化过程，清晰标注关键步骤，让家长孩子秒懂防护原理，科普更生动易懂。</a:t>
            </a:r>
            <a:endParaRPr lang="en-US" altLang="zh-CN" sz="1500" dirty="0"/>
          </a:p>
        </p:txBody>
      </p:sp>
      <p:pic>
        <p:nvPicPr>
          <p:cNvPr id="32773" name="图片 4" descr="男人戴着墨镜&#10;&#10;AI 生成的内容可能不正确。">
            <a:extLst>
              <a:ext uri="{FF2B5EF4-FFF2-40B4-BE49-F238E27FC236}">
                <a16:creationId xmlns:a16="http://schemas.microsoft.com/office/drawing/2014/main" id="{2F514CA3-1C27-D711-6899-F75FF04B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1495425"/>
            <a:ext cx="77724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Image 0" descr="preencoded.png">
            <a:extLst>
              <a:ext uri="{FF2B5EF4-FFF2-40B4-BE49-F238E27FC236}">
                <a16:creationId xmlns:a16="http://schemas.microsoft.com/office/drawing/2014/main" id="{3354D4A8-2981-CDE4-A456-73269072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Image 1" descr="preencoded.png">
            <a:extLst>
              <a:ext uri="{FF2B5EF4-FFF2-40B4-BE49-F238E27FC236}">
                <a16:creationId xmlns:a16="http://schemas.microsoft.com/office/drawing/2014/main" id="{D96D3EEF-12C6-CEA4-A0A1-964ADC7BB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 0">
            <a:extLst>
              <a:ext uri="{FF2B5EF4-FFF2-40B4-BE49-F238E27FC236}">
                <a16:creationId xmlns:a16="http://schemas.microsoft.com/office/drawing/2014/main" id="{AA23C8D5-CA82-B36F-9FF2-AAB0C34F4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0668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使用场景 - 展厅应用</a:t>
            </a:r>
            <a:r>
              <a:rPr lang="zh-CN" altLang="en-US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：中南大学沙盘</a:t>
            </a:r>
            <a:endParaRPr lang="en-US" altLang="zh-CN" sz="4400"/>
          </a:p>
        </p:txBody>
      </p:sp>
      <p:sp>
        <p:nvSpPr>
          <p:cNvPr id="34820" name="Text 1">
            <a:extLst>
              <a:ext uri="{FF2B5EF4-FFF2-40B4-BE49-F238E27FC236}">
                <a16:creationId xmlns:a16="http://schemas.microsoft.com/office/drawing/2014/main" id="{CE45606D-A9AA-50AA-49E7-65C7C61A6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47825"/>
            <a:ext cx="194151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s-419" altLang="zh-CN"/>
              <a:t>AR </a:t>
            </a:r>
            <a:r>
              <a:rPr lang="zh-CN" altLang="en-US"/>
              <a:t>赋能中南大学沙盘，虚实融合呈现校区全貌。</a:t>
            </a:r>
            <a:endParaRPr lang="en-US" altLang="zh-CN"/>
          </a:p>
          <a:p>
            <a:pPr eaLnBrk="1" hangingPunct="1">
              <a:lnSpc>
                <a:spcPts val="2100"/>
              </a:lnSpc>
            </a:pPr>
            <a:endParaRPr lang="en-US" altLang="zh-CN"/>
          </a:p>
          <a:p>
            <a:pPr eaLnBrk="1" hangingPunct="1">
              <a:lnSpc>
                <a:spcPts val="2100"/>
              </a:lnSpc>
            </a:pPr>
            <a:r>
              <a:rPr lang="en-US" altLang="zh-CN"/>
              <a:t>3</a:t>
            </a:r>
            <a:r>
              <a:rPr lang="es-419" altLang="zh-CN"/>
              <a:t>D </a:t>
            </a:r>
            <a:r>
              <a:rPr lang="zh-CN" altLang="en-US"/>
              <a:t>还原岳麓山校区历史建筑、潇湘校区 “中南鸟巢” 等标志性场景，可手势缩放查看学科布局与校园沿革，让百年学府的山水风貌与人文底蕴直观可感。</a:t>
            </a:r>
            <a:endParaRPr lang="en-US" altLang="zh-CN" sz="1500"/>
          </a:p>
        </p:txBody>
      </p:sp>
      <p:pic>
        <p:nvPicPr>
          <p:cNvPr id="34821" name="图片 5" descr="商店外的绿色招牌&#10;&#10;AI 生成的内容可能不正确。">
            <a:extLst>
              <a:ext uri="{FF2B5EF4-FFF2-40B4-BE49-F238E27FC236}">
                <a16:creationId xmlns:a16="http://schemas.microsoft.com/office/drawing/2014/main" id="{B0106BCD-6B71-5F94-AACC-12DECDA78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1617663"/>
            <a:ext cx="7772400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Image 0" descr="preencoded.png">
            <a:extLst>
              <a:ext uri="{FF2B5EF4-FFF2-40B4-BE49-F238E27FC236}">
                <a16:creationId xmlns:a16="http://schemas.microsoft.com/office/drawing/2014/main" id="{823E05E0-EEB4-E3C1-716F-10527DD6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Image 1" descr="preencoded.png">
            <a:extLst>
              <a:ext uri="{FF2B5EF4-FFF2-40B4-BE49-F238E27FC236}">
                <a16:creationId xmlns:a16="http://schemas.microsoft.com/office/drawing/2014/main" id="{3D1CD0F4-559C-87AB-3EF1-C207C7911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 0">
            <a:extLst>
              <a:ext uri="{FF2B5EF4-FFF2-40B4-BE49-F238E27FC236}">
                <a16:creationId xmlns:a16="http://schemas.microsoft.com/office/drawing/2014/main" id="{250958EB-1C3B-55B2-F2FC-D95D62853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0668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使用场景 -</a:t>
            </a:r>
            <a:r>
              <a:rPr lang="zh-CN" altLang="en-US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婴幼儿护理：外伤处理</a:t>
            </a:r>
            <a:endParaRPr lang="en-US" altLang="zh-CN" sz="4400"/>
          </a:p>
        </p:txBody>
      </p:sp>
      <p:sp>
        <p:nvSpPr>
          <p:cNvPr id="36868" name="Text 1">
            <a:extLst>
              <a:ext uri="{FF2B5EF4-FFF2-40B4-BE49-F238E27FC236}">
                <a16:creationId xmlns:a16="http://schemas.microsoft.com/office/drawing/2014/main" id="{63240E1B-99E7-0F06-B535-F8BD447B3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47825"/>
            <a:ext cx="194151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es-419"/>
              <a:t>空间</a:t>
            </a:r>
            <a:r>
              <a:rPr lang="zh-CN" altLang="en-US"/>
              <a:t>还原擦伤、磕碰、割伤等常见场景，手势交互可分步查看清洁消毒、止血护创等实操步骤，标注关键工具与禁忌。</a:t>
            </a:r>
            <a:endParaRPr lang="en-US" altLang="zh-CN"/>
          </a:p>
          <a:p>
            <a:pPr eaLnBrk="1" hangingPunct="1">
              <a:lnSpc>
                <a:spcPts val="2100"/>
              </a:lnSpc>
            </a:pPr>
            <a:endParaRPr lang="en-US" altLang="zh-CN"/>
          </a:p>
          <a:p>
            <a:pPr eaLnBrk="1" hangingPunct="1">
              <a:lnSpc>
                <a:spcPts val="2100"/>
              </a:lnSpc>
            </a:pPr>
            <a:r>
              <a:rPr lang="zh-CN" altLang="en-US"/>
              <a:t>让家长直观掌握正确方法，快速应对突发情况，科学守护宝宝安全。</a:t>
            </a:r>
            <a:endParaRPr lang="en-US" altLang="zh-CN" sz="1500"/>
          </a:p>
        </p:txBody>
      </p:sp>
      <p:pic>
        <p:nvPicPr>
          <p:cNvPr id="36869" name="图片 4" descr="桌子上有男人的照片上写着字&#10;&#10;AI 生成的内容可能不正确。">
            <a:extLst>
              <a:ext uri="{FF2B5EF4-FFF2-40B4-BE49-F238E27FC236}">
                <a16:creationId xmlns:a16="http://schemas.microsoft.com/office/drawing/2014/main" id="{6711D5F8-D84C-C8F2-9B51-23BD3E1B8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1447800"/>
            <a:ext cx="7772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 0" descr="preencoded.png">
            <a:extLst>
              <a:ext uri="{FF2B5EF4-FFF2-40B4-BE49-F238E27FC236}">
                <a16:creationId xmlns:a16="http://schemas.microsoft.com/office/drawing/2014/main" id="{4A103792-64A3-518E-53D9-1F1BBA491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-4445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4" name="Image 1" descr="preencoded.png">
            <a:extLst>
              <a:ext uri="{FF2B5EF4-FFF2-40B4-BE49-F238E27FC236}">
                <a16:creationId xmlns:a16="http://schemas.microsoft.com/office/drawing/2014/main" id="{FB4FDC13-3010-F618-8E77-8031E16C7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0">
            <a:extLst>
              <a:ext uri="{FF2B5EF4-FFF2-40B4-BE49-F238E27FC236}">
                <a16:creationId xmlns:a16="http://schemas.microsoft.com/office/drawing/2014/main" id="{25177C13-54AC-46D4-FB26-C24452167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0668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使用场景 -</a:t>
            </a:r>
            <a:r>
              <a:rPr lang="zh-CN" altLang="en-US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文旅项目：全运会游戏</a:t>
            </a:r>
            <a:endParaRPr lang="en-US" altLang="zh-CN" sz="4400"/>
          </a:p>
        </p:txBody>
      </p:sp>
      <p:sp>
        <p:nvSpPr>
          <p:cNvPr id="38916" name="Text 1">
            <a:extLst>
              <a:ext uri="{FF2B5EF4-FFF2-40B4-BE49-F238E27FC236}">
                <a16:creationId xmlns:a16="http://schemas.microsoft.com/office/drawing/2014/main" id="{6401FD4C-94E2-589C-E96F-7899349D5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47825"/>
            <a:ext cx="194151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s-419" altLang="zh-CN"/>
              <a:t>Rokid AR </a:t>
            </a:r>
            <a:r>
              <a:rPr lang="zh-CN" altLang="en-US"/>
              <a:t>解锁全运会多人抓金牌 </a:t>
            </a:r>
            <a:r>
              <a:rPr lang="en-US" altLang="zh-CN"/>
              <a:t>&amp; </a:t>
            </a:r>
            <a:r>
              <a:rPr lang="zh-CN" altLang="en-US"/>
              <a:t>吉祥物互动！凭借 </a:t>
            </a:r>
            <a:r>
              <a:rPr lang="en-US" altLang="zh-CN"/>
              <a:t>6</a:t>
            </a:r>
            <a:r>
              <a:rPr lang="es-419" altLang="zh-CN"/>
              <a:t>DoF </a:t>
            </a:r>
            <a:r>
              <a:rPr lang="zh-CN" altLang="en-US"/>
              <a:t>空间定位与实时多人联机，虚实赛场中悬浮金牌、吉祥物随机闪现。</a:t>
            </a:r>
            <a:endParaRPr lang="en-US" altLang="zh-CN"/>
          </a:p>
          <a:p>
            <a:pPr eaLnBrk="1" hangingPunct="1">
              <a:lnSpc>
                <a:spcPts val="2100"/>
              </a:lnSpc>
            </a:pPr>
            <a:endParaRPr lang="en-US" altLang="zh-CN"/>
          </a:p>
          <a:p>
            <a:pPr eaLnBrk="1" hangingPunct="1">
              <a:lnSpc>
                <a:spcPts val="2100"/>
              </a:lnSpc>
            </a:pPr>
            <a:r>
              <a:rPr lang="zh-CN" altLang="en-US"/>
              <a:t>超清视觉 </a:t>
            </a:r>
            <a:r>
              <a:rPr lang="en-US" altLang="zh-CN"/>
              <a:t>+ </a:t>
            </a:r>
            <a:r>
              <a:rPr lang="zh-CN" altLang="en-US"/>
              <a:t>流畅手势响应，沉浸式体验竞技乐趣，点燃全民参与热情，定格全运欢乐瞬间！</a:t>
            </a:r>
            <a:endParaRPr lang="en-US" altLang="zh-CN" sz="1500"/>
          </a:p>
        </p:txBody>
      </p:sp>
      <p:pic>
        <p:nvPicPr>
          <p:cNvPr id="38917" name="图片 5" descr="一群人在房间内玩体感游戏&#10;&#10;AI 生成的内容可能不正确。">
            <a:extLst>
              <a:ext uri="{FF2B5EF4-FFF2-40B4-BE49-F238E27FC236}">
                <a16:creationId xmlns:a16="http://schemas.microsoft.com/office/drawing/2014/main" id="{44A5B5C5-94FD-AB96-EA76-46E5D82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1495425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 0" descr="preencoded.png">
            <a:extLst>
              <a:ext uri="{FF2B5EF4-FFF2-40B4-BE49-F238E27FC236}">
                <a16:creationId xmlns:a16="http://schemas.microsoft.com/office/drawing/2014/main" id="{55D80F31-222C-2DD4-C50B-9A3337673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Image 1" descr="preencoded.png">
            <a:extLst>
              <a:ext uri="{FF2B5EF4-FFF2-40B4-BE49-F238E27FC236}">
                <a16:creationId xmlns:a16="http://schemas.microsoft.com/office/drawing/2014/main" id="{2341E3D1-9A51-6FA9-8287-C0830992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Image 2" descr="preencoded.png">
            <a:extLst>
              <a:ext uri="{FF2B5EF4-FFF2-40B4-BE49-F238E27FC236}">
                <a16:creationId xmlns:a16="http://schemas.microsoft.com/office/drawing/2014/main" id="{FF15086A-9538-E894-4CA8-2C7253C3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4037013"/>
            <a:ext cx="971867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Image 3" descr="preencoded.png">
            <a:extLst>
              <a:ext uri="{FF2B5EF4-FFF2-40B4-BE49-F238E27FC236}">
                <a16:creationId xmlns:a16="http://schemas.microsoft.com/office/drawing/2014/main" id="{7FEA969A-56BD-B38F-BEB6-83BAB5DF3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9401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Image 4" descr="preencoded.png">
            <a:extLst>
              <a:ext uri="{FF2B5EF4-FFF2-40B4-BE49-F238E27FC236}">
                <a16:creationId xmlns:a16="http://schemas.microsoft.com/office/drawing/2014/main" id="{D7C64BE9-8DE7-A6B5-C7B0-8161F080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4130675"/>
            <a:ext cx="2857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Image 5" descr="preencoded.png">
            <a:extLst>
              <a:ext uri="{FF2B5EF4-FFF2-40B4-BE49-F238E27FC236}">
                <a16:creationId xmlns:a16="http://schemas.microsoft.com/office/drawing/2014/main" id="{EEB9041B-7F93-9384-159B-921520AE4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401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Image 6" descr="preencoded.png">
            <a:extLst>
              <a:ext uri="{FF2B5EF4-FFF2-40B4-BE49-F238E27FC236}">
                <a16:creationId xmlns:a16="http://schemas.microsoft.com/office/drawing/2014/main" id="{B41ACA65-3F1F-DF0A-369D-4CE3857F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4130675"/>
            <a:ext cx="476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Image 7" descr="preencoded.png">
            <a:extLst>
              <a:ext uri="{FF2B5EF4-FFF2-40B4-BE49-F238E27FC236}">
                <a16:creationId xmlns:a16="http://schemas.microsoft.com/office/drawing/2014/main" id="{3504624B-CBA1-5CFE-9D43-B712A053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94017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Image 8" descr="preencoded.png">
            <a:extLst>
              <a:ext uri="{FF2B5EF4-FFF2-40B4-BE49-F238E27FC236}">
                <a16:creationId xmlns:a16="http://schemas.microsoft.com/office/drawing/2014/main" id="{FA7ECC05-8AB6-3C5B-6448-DD662DB37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4130675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0" name="Text 0">
            <a:extLst>
              <a:ext uri="{FF2B5EF4-FFF2-40B4-BE49-F238E27FC236}">
                <a16:creationId xmlns:a16="http://schemas.microsoft.com/office/drawing/2014/main" id="{C76AA038-2194-B6EE-6EBC-99566A6C2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09600"/>
            <a:ext cx="10668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平台愿景</a:t>
            </a:r>
            <a:endParaRPr lang="en-US" altLang="zh-CN" sz="4400"/>
          </a:p>
        </p:txBody>
      </p:sp>
      <p:sp>
        <p:nvSpPr>
          <p:cNvPr id="40971" name="Text 1">
            <a:extLst>
              <a:ext uri="{FF2B5EF4-FFF2-40B4-BE49-F238E27FC236}">
                <a16:creationId xmlns:a16="http://schemas.microsoft.com/office/drawing/2014/main" id="{5948A8C5-5371-EF0C-5626-472CB81E5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13050"/>
            <a:ext cx="106680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2938"/>
              </a:lnSpc>
            </a:pPr>
            <a:r>
              <a:rPr lang="en-US" altLang="zh-CN" sz="44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让每个人都可以快乐的创造世界</a:t>
            </a:r>
            <a:endParaRPr lang="en-US" altLang="zh-CN" sz="4400"/>
          </a:p>
        </p:txBody>
      </p:sp>
      <p:sp>
        <p:nvSpPr>
          <p:cNvPr id="40972" name="Text 2">
            <a:extLst>
              <a:ext uri="{FF2B5EF4-FFF2-40B4-BE49-F238E27FC236}">
                <a16:creationId xmlns:a16="http://schemas.microsoft.com/office/drawing/2014/main" id="{32080BB1-C6E3-BDB6-B2AE-2C0B7D65C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854575"/>
            <a:ext cx="914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激发创意</a:t>
            </a:r>
            <a:endParaRPr lang="en-US" altLang="zh-CN" sz="1500"/>
          </a:p>
        </p:txBody>
      </p:sp>
      <p:sp>
        <p:nvSpPr>
          <p:cNvPr id="40973" name="Text 3">
            <a:extLst>
              <a:ext uri="{FF2B5EF4-FFF2-40B4-BE49-F238E27FC236}">
                <a16:creationId xmlns:a16="http://schemas.microsoft.com/office/drawing/2014/main" id="{6D379F45-E449-470F-09DD-A8A9C001C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854575"/>
            <a:ext cx="914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普惠技术</a:t>
            </a:r>
            <a:endParaRPr lang="en-US" altLang="zh-CN" sz="1500"/>
          </a:p>
        </p:txBody>
      </p:sp>
      <p:sp>
        <p:nvSpPr>
          <p:cNvPr id="40974" name="Text 4">
            <a:extLst>
              <a:ext uri="{FF2B5EF4-FFF2-40B4-BE49-F238E27FC236}">
                <a16:creationId xmlns:a16="http://schemas.microsoft.com/office/drawing/2014/main" id="{30041FC0-1AD9-8525-52D2-24B7509CA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854575"/>
            <a:ext cx="914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推动创新</a:t>
            </a:r>
            <a:endParaRPr lang="en-US" altLang="zh-CN" sz="1500"/>
          </a:p>
        </p:txBody>
      </p:sp>
      <p:sp>
        <p:nvSpPr>
          <p:cNvPr id="40975" name="Text 5">
            <a:extLst>
              <a:ext uri="{FF2B5EF4-FFF2-40B4-BE49-F238E27FC236}">
                <a16:creationId xmlns:a16="http://schemas.microsoft.com/office/drawing/2014/main" id="{11C2D407-3DED-AD46-DDDD-0564A08B8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5578475"/>
            <a:ext cx="31051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25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Image 0" descr="preencoded.png">
            <a:extLst>
              <a:ext uri="{FF2B5EF4-FFF2-40B4-BE49-F238E27FC236}">
                <a16:creationId xmlns:a16="http://schemas.microsoft.com/office/drawing/2014/main" id="{D919D101-ADF2-0A8B-DEEA-B54C885D4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Image 1" descr="preencoded.png">
            <a:extLst>
              <a:ext uri="{FF2B5EF4-FFF2-40B4-BE49-F238E27FC236}">
                <a16:creationId xmlns:a16="http://schemas.microsoft.com/office/drawing/2014/main" id="{A64140F0-E483-014E-DC03-F9E62147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Image 2" descr="preencoded.png">
            <a:extLst>
              <a:ext uri="{FF2B5EF4-FFF2-40B4-BE49-F238E27FC236}">
                <a16:creationId xmlns:a16="http://schemas.microsoft.com/office/drawing/2014/main" id="{092785DA-4A47-C5F9-C15C-ED61EB1B0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004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Image 3" descr="preencoded.png">
            <a:extLst>
              <a:ext uri="{FF2B5EF4-FFF2-40B4-BE49-F238E27FC236}">
                <a16:creationId xmlns:a16="http://schemas.microsoft.com/office/drawing/2014/main" id="{27F59C5C-9223-D04D-93D3-9ABD4E2D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3890963"/>
            <a:ext cx="333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Image 4" descr="preencoded.png">
            <a:extLst>
              <a:ext uri="{FF2B5EF4-FFF2-40B4-BE49-F238E27FC236}">
                <a16:creationId xmlns:a16="http://schemas.microsoft.com/office/drawing/2014/main" id="{44BA9259-905F-C3DB-949A-AEE91BEB8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958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Image 5" descr="preencoded.png">
            <a:extLst>
              <a:ext uri="{FF2B5EF4-FFF2-40B4-BE49-F238E27FC236}">
                <a16:creationId xmlns:a16="http://schemas.microsoft.com/office/drawing/2014/main" id="{903CBEB8-656D-63B7-0232-F52DAF59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5186363"/>
            <a:ext cx="476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Text 0">
            <a:extLst>
              <a:ext uri="{FF2B5EF4-FFF2-40B4-BE49-F238E27FC236}">
                <a16:creationId xmlns:a16="http://schemas.microsoft.com/office/drawing/2014/main" id="{CFB14B38-4107-6814-F4FE-D1E86599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09600"/>
            <a:ext cx="10668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作品介绍</a:t>
            </a:r>
            <a:endParaRPr lang="en-US" altLang="zh-CN" sz="4400"/>
          </a:p>
        </p:txBody>
      </p:sp>
      <p:sp>
        <p:nvSpPr>
          <p:cNvPr id="6152" name="Text 1">
            <a:extLst>
              <a:ext uri="{FF2B5EF4-FFF2-40B4-BE49-F238E27FC236}">
                <a16:creationId xmlns:a16="http://schemas.microsoft.com/office/drawing/2014/main" id="{72E88198-029E-6812-1136-B4AB438DF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970088"/>
            <a:ext cx="10668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4200"/>
              </a:lnSpc>
            </a:pPr>
            <a:r>
              <a:rPr lang="en-US" altLang="zh-CN" sz="28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"不加班AR创作平台”</a:t>
            </a:r>
          </a:p>
          <a:p>
            <a:pPr eaLnBrk="1" hangingPunct="1">
              <a:lnSpc>
                <a:spcPts val="4200"/>
              </a:lnSpc>
            </a:pPr>
            <a:r>
              <a:rPr lang="en-US" altLang="zh-CN" sz="28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是一款易于上手</a:t>
            </a:r>
            <a:r>
              <a:rPr lang="zh-CN" altLang="en-US" sz="28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的</a:t>
            </a:r>
            <a:r>
              <a:rPr lang="en-US" altLang="zh-CN" sz="28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Rokid</a:t>
            </a:r>
            <a:r>
              <a:rPr lang="zh-CN" altLang="en-US" sz="28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AR</a:t>
            </a:r>
            <a:r>
              <a:rPr lang="zh-CN" altLang="en-US" sz="28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 </a:t>
            </a:r>
            <a:r>
              <a:rPr lang="en-US" altLang="zh-CN" sz="28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Studio</a:t>
            </a:r>
            <a:r>
              <a:rPr lang="zh-CN" altLang="en-US" sz="28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 空间计算无代码专业创作平台。</a:t>
            </a:r>
            <a:endParaRPr lang="en-US" altLang="zh-CN" sz="280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E4A208A-7215-703A-DB75-3FE8CB28C5CA}"/>
              </a:ext>
            </a:extLst>
          </p:cNvPr>
          <p:cNvSpPr/>
          <p:nvPr/>
        </p:nvSpPr>
        <p:spPr>
          <a:xfrm>
            <a:off x="1752600" y="3852863"/>
            <a:ext cx="2286000" cy="342900"/>
          </a:xfrm>
          <a:prstGeom prst="rect">
            <a:avLst/>
          </a:prstGeom>
          <a:noFill/>
          <a:ln/>
        </p:spPr>
        <p:txBody>
          <a:bodyPr lIns="0" tIns="0" rIns="0" bIns="0"/>
          <a:lstStyle/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零代码/低代码</a:t>
            </a:r>
            <a:endParaRPr lang="en-US" sz="2250" dirty="0">
              <a:latin typeface="+mn-lt"/>
            </a:endParaRPr>
          </a:p>
        </p:txBody>
      </p:sp>
      <p:sp>
        <p:nvSpPr>
          <p:cNvPr id="6154" name="Text 3">
            <a:extLst>
              <a:ext uri="{FF2B5EF4-FFF2-40B4-BE49-F238E27FC236}">
                <a16:creationId xmlns:a16="http://schemas.microsoft.com/office/drawing/2014/main" id="{4A769053-172E-89C3-1E03-38FED8235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195763"/>
            <a:ext cx="2286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空间计算应用创作工具</a:t>
            </a:r>
            <a:endParaRPr lang="en-US" altLang="zh-CN" sz="150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5B868849-D2D7-0E25-881A-B8CE0F11AA36}"/>
              </a:ext>
            </a:extLst>
          </p:cNvPr>
          <p:cNvSpPr/>
          <p:nvPr/>
        </p:nvSpPr>
        <p:spPr>
          <a:xfrm>
            <a:off x="1752600" y="5148263"/>
            <a:ext cx="5170488" cy="342900"/>
          </a:xfrm>
          <a:prstGeom prst="rect">
            <a:avLst/>
          </a:prstGeom>
          <a:noFill/>
          <a:ln/>
        </p:spPr>
        <p:txBody>
          <a:bodyPr lIns="0" tIns="0" rIns="0" bIns="0"/>
          <a:lstStyle/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专为Rokid AR Studio设备优化</a:t>
            </a:r>
            <a:endParaRPr lang="en-US" sz="2250" dirty="0">
              <a:latin typeface="+mn-lt"/>
            </a:endParaRPr>
          </a:p>
        </p:txBody>
      </p:sp>
      <p:sp>
        <p:nvSpPr>
          <p:cNvPr id="6156" name="Text 5">
            <a:extLst>
              <a:ext uri="{FF2B5EF4-FFF2-40B4-BE49-F238E27FC236}">
                <a16:creationId xmlns:a16="http://schemas.microsoft.com/office/drawing/2014/main" id="{15660DC8-758A-B112-4AEB-AF6571537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491163"/>
            <a:ext cx="43084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高效创作AR应用</a:t>
            </a:r>
            <a:endParaRPr lang="en-US" altLang="zh-CN" sz="150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02779A94-6B8A-4304-E021-06A2085D2BAD}"/>
              </a:ext>
            </a:extLst>
          </p:cNvPr>
          <p:cNvSpPr/>
          <p:nvPr/>
        </p:nvSpPr>
        <p:spPr>
          <a:xfrm>
            <a:off x="762000" y="6367463"/>
            <a:ext cx="12801600" cy="266700"/>
          </a:xfrm>
          <a:prstGeom prst="rect">
            <a:avLst/>
          </a:prstGeom>
          <a:noFill/>
          <a:ln/>
        </p:spPr>
        <p:txBody>
          <a:bodyPr lIns="0" tIns="0" rIns="0" bIns="0"/>
          <a:lstStyle/>
          <a:p>
            <a:pPr eaLnBrk="1" fontAlgn="auto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参加Spatial Joy 2025全球AR应用开发大赛Rokid AR赛道/应用类</a:t>
            </a:r>
            <a:endParaRPr lang="en-US" sz="135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Image 0" descr="preencoded.png">
            <a:extLst>
              <a:ext uri="{FF2B5EF4-FFF2-40B4-BE49-F238E27FC236}">
                <a16:creationId xmlns:a16="http://schemas.microsoft.com/office/drawing/2014/main" id="{EEB880BC-6C94-6D91-AD0B-8260D1F7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Image 1" descr="preencoded.png">
            <a:extLst>
              <a:ext uri="{FF2B5EF4-FFF2-40B4-BE49-F238E27FC236}">
                <a16:creationId xmlns:a16="http://schemas.microsoft.com/office/drawing/2014/main" id="{686A295F-ED72-3C4B-D4CB-5C7F69FB4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097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Image 2" descr="preencoded.png">
            <a:extLst>
              <a:ext uri="{FF2B5EF4-FFF2-40B4-BE49-F238E27FC236}">
                <a16:creationId xmlns:a16="http://schemas.microsoft.com/office/drawing/2014/main" id="{4480D0A7-51EF-B728-C49B-93B5D342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71725"/>
            <a:ext cx="5219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Image 3" descr="preencoded.png">
            <a:extLst>
              <a:ext uri="{FF2B5EF4-FFF2-40B4-BE49-F238E27FC236}">
                <a16:creationId xmlns:a16="http://schemas.microsoft.com/office/drawing/2014/main" id="{6DAF83E4-7C8E-81AD-679C-8484D19C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24125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Image 4" descr="preencoded.png">
            <a:extLst>
              <a:ext uri="{FF2B5EF4-FFF2-40B4-BE49-F238E27FC236}">
                <a16:creationId xmlns:a16="http://schemas.microsoft.com/office/drawing/2014/main" id="{2CE922B9-F093-FEDE-1210-C61483464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641600"/>
            <a:ext cx="333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Image 5" descr="preencoded.png">
            <a:extLst>
              <a:ext uri="{FF2B5EF4-FFF2-40B4-BE49-F238E27FC236}">
                <a16:creationId xmlns:a16="http://schemas.microsoft.com/office/drawing/2014/main" id="{857D42D3-9EAE-A8B5-6C0A-5FB255E8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2371725"/>
            <a:ext cx="5219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Image 6" descr="preencoded.png">
            <a:extLst>
              <a:ext uri="{FF2B5EF4-FFF2-40B4-BE49-F238E27FC236}">
                <a16:creationId xmlns:a16="http://schemas.microsoft.com/office/drawing/2014/main" id="{99E666D5-7677-B558-D56A-21FB2C66C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2524125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Image 7" descr="preencoded.png">
            <a:extLst>
              <a:ext uri="{FF2B5EF4-FFF2-40B4-BE49-F238E27FC236}">
                <a16:creationId xmlns:a16="http://schemas.microsoft.com/office/drawing/2014/main" id="{2C3F4239-8120-1AC3-E7FB-7EF4488A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2641600"/>
            <a:ext cx="333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Image 8" descr="preencoded.png">
            <a:extLst>
              <a:ext uri="{FF2B5EF4-FFF2-40B4-BE49-F238E27FC236}">
                <a16:creationId xmlns:a16="http://schemas.microsoft.com/office/drawing/2014/main" id="{F09FF438-6EE6-BCAF-4A3F-B5A7FADF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62425"/>
            <a:ext cx="5219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Image 9" descr="preencoded.png">
            <a:extLst>
              <a:ext uri="{FF2B5EF4-FFF2-40B4-BE49-F238E27FC236}">
                <a16:creationId xmlns:a16="http://schemas.microsoft.com/office/drawing/2014/main" id="{A9E50763-0A64-E629-13B3-1893E380C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14825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Image 10" descr="preencoded.png">
            <a:extLst>
              <a:ext uri="{FF2B5EF4-FFF2-40B4-BE49-F238E27FC236}">
                <a16:creationId xmlns:a16="http://schemas.microsoft.com/office/drawing/2014/main" id="{6CA60194-EEBF-00E1-68BF-89E084ED7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4432300"/>
            <a:ext cx="333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Image 11" descr="preencoded.png">
            <a:extLst>
              <a:ext uri="{FF2B5EF4-FFF2-40B4-BE49-F238E27FC236}">
                <a16:creationId xmlns:a16="http://schemas.microsoft.com/office/drawing/2014/main" id="{1508B325-B7C4-5BD0-C9FF-F594C88D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162425"/>
            <a:ext cx="5219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Image 12" descr="preencoded.png">
            <a:extLst>
              <a:ext uri="{FF2B5EF4-FFF2-40B4-BE49-F238E27FC236}">
                <a16:creationId xmlns:a16="http://schemas.microsoft.com/office/drawing/2014/main" id="{659D5994-B781-08A8-F881-C8CFD260D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4314825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Image 13" descr="preencoded.png">
            <a:extLst>
              <a:ext uri="{FF2B5EF4-FFF2-40B4-BE49-F238E27FC236}">
                <a16:creationId xmlns:a16="http://schemas.microsoft.com/office/drawing/2014/main" id="{1578D47F-FA6C-B3A0-1FEC-9FE2F59C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4432300"/>
            <a:ext cx="333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1" name="Text 0">
            <a:extLst>
              <a:ext uri="{FF2B5EF4-FFF2-40B4-BE49-F238E27FC236}">
                <a16:creationId xmlns:a16="http://schemas.microsoft.com/office/drawing/2014/main" id="{A677F9C0-72F9-7279-1748-BDD4AA7E4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57200"/>
            <a:ext cx="12801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操作说明 - 资源上传</a:t>
            </a:r>
            <a:endParaRPr lang="en-US" altLang="zh-CN" sz="4400"/>
          </a:p>
        </p:txBody>
      </p:sp>
      <p:sp>
        <p:nvSpPr>
          <p:cNvPr id="14352" name="Text 1">
            <a:extLst>
              <a:ext uri="{FF2B5EF4-FFF2-40B4-BE49-F238E27FC236}">
                <a16:creationId xmlns:a16="http://schemas.microsoft.com/office/drawing/2014/main" id="{371AAFCB-C5CD-6269-4032-5CE6514EC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876425"/>
            <a:ext cx="10668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用户可便捷上传多种资源，为AR场景构建提供素材</a:t>
            </a:r>
            <a:endParaRPr lang="en-US" altLang="zh-CN" sz="1500"/>
          </a:p>
        </p:txBody>
      </p:sp>
      <p:sp>
        <p:nvSpPr>
          <p:cNvPr id="14353" name="Text 2">
            <a:extLst>
              <a:ext uri="{FF2B5EF4-FFF2-40B4-BE49-F238E27FC236}">
                <a16:creationId xmlns:a16="http://schemas.microsoft.com/office/drawing/2014/main" id="{3073FD9D-7363-5183-DEB0-3469EAA98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209925"/>
            <a:ext cx="4914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3D模型</a:t>
            </a:r>
            <a:endParaRPr lang="en-US" altLang="zh-CN"/>
          </a:p>
        </p:txBody>
      </p:sp>
      <p:sp>
        <p:nvSpPr>
          <p:cNvPr id="14354" name="Text 3">
            <a:extLst>
              <a:ext uri="{FF2B5EF4-FFF2-40B4-BE49-F238E27FC236}">
                <a16:creationId xmlns:a16="http://schemas.microsoft.com/office/drawing/2014/main" id="{0EE4DC37-E6C5-D292-D7A2-912F7F67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552825"/>
            <a:ext cx="58975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支持.glb等主流3D模型格式，用户可从Sketchfab等平台下载后直接上传</a:t>
            </a:r>
            <a:endParaRPr lang="en-US" altLang="zh-CN" sz="1200"/>
          </a:p>
        </p:txBody>
      </p:sp>
      <p:sp>
        <p:nvSpPr>
          <p:cNvPr id="14355" name="Text 4">
            <a:extLst>
              <a:ext uri="{FF2B5EF4-FFF2-40B4-BE49-F238E27FC236}">
                <a16:creationId xmlns:a16="http://schemas.microsoft.com/office/drawing/2014/main" id="{1B4396BE-06E8-D9EC-9259-10D264408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3209925"/>
            <a:ext cx="4914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图片</a:t>
            </a:r>
            <a:endParaRPr lang="en-US" altLang="zh-CN"/>
          </a:p>
        </p:txBody>
      </p:sp>
      <p:sp>
        <p:nvSpPr>
          <p:cNvPr id="14356" name="Text 5">
            <a:extLst>
              <a:ext uri="{FF2B5EF4-FFF2-40B4-BE49-F238E27FC236}">
                <a16:creationId xmlns:a16="http://schemas.microsoft.com/office/drawing/2014/main" id="{5033F0C4-197E-748E-5341-E085B54AC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3552825"/>
            <a:ext cx="58975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用于场景UI元素、信息图或纹理，增强场景视觉效果</a:t>
            </a:r>
            <a:endParaRPr lang="en-US" altLang="zh-CN" sz="1200"/>
          </a:p>
        </p:txBody>
      </p:sp>
      <p:sp>
        <p:nvSpPr>
          <p:cNvPr id="14357" name="Text 6">
            <a:extLst>
              <a:ext uri="{FF2B5EF4-FFF2-40B4-BE49-F238E27FC236}">
                <a16:creationId xmlns:a16="http://schemas.microsoft.com/office/drawing/2014/main" id="{BA56D29D-6405-84CF-F111-33FC8F906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000625"/>
            <a:ext cx="4914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音频</a:t>
            </a:r>
            <a:endParaRPr lang="en-US" altLang="zh-CN"/>
          </a:p>
        </p:txBody>
      </p:sp>
      <p:sp>
        <p:nvSpPr>
          <p:cNvPr id="14358" name="Text 7">
            <a:extLst>
              <a:ext uri="{FF2B5EF4-FFF2-40B4-BE49-F238E27FC236}">
                <a16:creationId xmlns:a16="http://schemas.microsoft.com/office/drawing/2014/main" id="{C34A58DB-4A8A-EBE5-F64A-B51F3D863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343525"/>
            <a:ext cx="58975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为AR场景添加背景音乐、音效或语音提示，提升沉浸感</a:t>
            </a:r>
            <a:endParaRPr lang="en-US" altLang="zh-CN" sz="1200"/>
          </a:p>
        </p:txBody>
      </p:sp>
      <p:sp>
        <p:nvSpPr>
          <p:cNvPr id="14359" name="Text 8">
            <a:extLst>
              <a:ext uri="{FF2B5EF4-FFF2-40B4-BE49-F238E27FC236}">
                <a16:creationId xmlns:a16="http://schemas.microsoft.com/office/drawing/2014/main" id="{F685E511-708A-1505-DFD6-B35801B9D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5000625"/>
            <a:ext cx="4914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视频</a:t>
            </a:r>
            <a:endParaRPr lang="en-US" altLang="zh-CN"/>
          </a:p>
        </p:txBody>
      </p:sp>
      <p:sp>
        <p:nvSpPr>
          <p:cNvPr id="14360" name="Text 9">
            <a:extLst>
              <a:ext uri="{FF2B5EF4-FFF2-40B4-BE49-F238E27FC236}">
                <a16:creationId xmlns:a16="http://schemas.microsoft.com/office/drawing/2014/main" id="{829FA25F-7D5C-EBD9-ACBE-DB962DD55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5343525"/>
            <a:ext cx="58975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可嵌入AR场景中，用于播放多媒体内容，丰富表现力</a:t>
            </a:r>
            <a:endParaRPr lang="en-US" altLang="zh-CN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Image 0" descr="preencoded.png">
            <a:extLst>
              <a:ext uri="{FF2B5EF4-FFF2-40B4-BE49-F238E27FC236}">
                <a16:creationId xmlns:a16="http://schemas.microsoft.com/office/drawing/2014/main" id="{529A5587-DD8D-E2E6-20FC-49B0EA5BD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Image 1" descr="preencoded.png">
            <a:extLst>
              <a:ext uri="{FF2B5EF4-FFF2-40B4-BE49-F238E27FC236}">
                <a16:creationId xmlns:a16="http://schemas.microsoft.com/office/drawing/2014/main" id="{B071C6AB-2954-82CA-DFCE-02F59B71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Image 2" descr="preencoded.png">
            <a:extLst>
              <a:ext uri="{FF2B5EF4-FFF2-40B4-BE49-F238E27FC236}">
                <a16:creationId xmlns:a16="http://schemas.microsoft.com/office/drawing/2014/main" id="{2CB1C729-6EFC-4925-9831-D55B62AA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19413"/>
            <a:ext cx="30988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Image 3" descr="preencoded.png">
            <a:extLst>
              <a:ext uri="{FF2B5EF4-FFF2-40B4-BE49-F238E27FC236}">
                <a16:creationId xmlns:a16="http://schemas.microsoft.com/office/drawing/2014/main" id="{4B6A4FB5-EB85-9998-1D7A-7C24E852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314801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Image 4" descr="preencoded.png">
            <a:extLst>
              <a:ext uri="{FF2B5EF4-FFF2-40B4-BE49-F238E27FC236}">
                <a16:creationId xmlns:a16="http://schemas.microsoft.com/office/drawing/2014/main" id="{7BC16CFD-FC6B-E4AC-FB2E-48B18576E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3338513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Image 5" descr="preencoded.png">
            <a:extLst>
              <a:ext uri="{FF2B5EF4-FFF2-40B4-BE49-F238E27FC236}">
                <a16:creationId xmlns:a16="http://schemas.microsoft.com/office/drawing/2014/main" id="{50A9D9AA-6737-7DBB-F49E-0EE91B26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196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Image 6" descr="preencoded.png">
            <a:extLst>
              <a:ext uri="{FF2B5EF4-FFF2-40B4-BE49-F238E27FC236}">
                <a16:creationId xmlns:a16="http://schemas.microsoft.com/office/drawing/2014/main" id="{A0C3E60E-8A74-463C-3747-015EC1BCF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244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Image 7" descr="preencoded.png">
            <a:extLst>
              <a:ext uri="{FF2B5EF4-FFF2-40B4-BE49-F238E27FC236}">
                <a16:creationId xmlns:a16="http://schemas.microsoft.com/office/drawing/2014/main" id="{19302D83-0402-DFBC-2677-01CADB57E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292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Image 8" descr="preencoded.png">
            <a:extLst>
              <a:ext uri="{FF2B5EF4-FFF2-40B4-BE49-F238E27FC236}">
                <a16:creationId xmlns:a16="http://schemas.microsoft.com/office/drawing/2014/main" id="{EA7E9987-2470-E40A-0DC7-5AE90D9C0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5" y="4168775"/>
            <a:ext cx="190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Image 9" descr="preencoded.png">
            <a:extLst>
              <a:ext uri="{FF2B5EF4-FFF2-40B4-BE49-F238E27FC236}">
                <a16:creationId xmlns:a16="http://schemas.microsoft.com/office/drawing/2014/main" id="{F4C11F6F-4739-68EF-E731-E12C0E3AD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2919413"/>
            <a:ext cx="30988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Image 11" descr="preencoded.png">
            <a:extLst>
              <a:ext uri="{FF2B5EF4-FFF2-40B4-BE49-F238E27FC236}">
                <a16:creationId xmlns:a16="http://schemas.microsoft.com/office/drawing/2014/main" id="{A30FDB9E-E0B7-CFF1-EFBB-A37315FFD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14801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Image 12" descr="preencoded.png">
            <a:extLst>
              <a:ext uri="{FF2B5EF4-FFF2-40B4-BE49-F238E27FC236}">
                <a16:creationId xmlns:a16="http://schemas.microsoft.com/office/drawing/2014/main" id="{F8FD3526-6DF1-2625-28CF-E5760B1F2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3338513"/>
            <a:ext cx="428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Image 13" descr="preencoded.png">
            <a:extLst>
              <a:ext uri="{FF2B5EF4-FFF2-40B4-BE49-F238E27FC236}">
                <a16:creationId xmlns:a16="http://schemas.microsoft.com/office/drawing/2014/main" id="{A1DACB14-BCAF-4E53-DF1F-4FD4E5BC7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45196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8" name="Image 14" descr="preencoded.png">
            <a:extLst>
              <a:ext uri="{FF2B5EF4-FFF2-40B4-BE49-F238E27FC236}">
                <a16:creationId xmlns:a16="http://schemas.microsoft.com/office/drawing/2014/main" id="{0FD96982-A90E-5744-6D88-F08246C0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48244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Image 15" descr="preencoded.png">
            <a:extLst>
              <a:ext uri="{FF2B5EF4-FFF2-40B4-BE49-F238E27FC236}">
                <a16:creationId xmlns:a16="http://schemas.microsoft.com/office/drawing/2014/main" id="{766408B2-258C-418C-AD34-1237BAEC2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51292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0" name="Image 16" descr="preencoded.png">
            <a:extLst>
              <a:ext uri="{FF2B5EF4-FFF2-40B4-BE49-F238E27FC236}">
                <a16:creationId xmlns:a16="http://schemas.microsoft.com/office/drawing/2014/main" id="{E882DFA2-F59A-C3AD-0A27-207250931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4168775"/>
            <a:ext cx="190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1" name="Image 17" descr="preencoded.png">
            <a:extLst>
              <a:ext uri="{FF2B5EF4-FFF2-40B4-BE49-F238E27FC236}">
                <a16:creationId xmlns:a16="http://schemas.microsoft.com/office/drawing/2014/main" id="{357DE4C8-19E3-BA61-1434-08C991B4B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2919413"/>
            <a:ext cx="30988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2" name="Image 19" descr="preencoded.png">
            <a:extLst>
              <a:ext uri="{FF2B5EF4-FFF2-40B4-BE49-F238E27FC236}">
                <a16:creationId xmlns:a16="http://schemas.microsoft.com/office/drawing/2014/main" id="{ED6A6441-31C2-7B4F-CF74-75A234DC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0" y="314801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Image 20" descr="preencoded.png">
            <a:extLst>
              <a:ext uri="{FF2B5EF4-FFF2-40B4-BE49-F238E27FC236}">
                <a16:creationId xmlns:a16="http://schemas.microsoft.com/office/drawing/2014/main" id="{4DB226A9-3DF7-A81D-FA32-19CED0D0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0" y="3338513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4" name="Image 21" descr="preencoded.png">
            <a:extLst>
              <a:ext uri="{FF2B5EF4-FFF2-40B4-BE49-F238E27FC236}">
                <a16:creationId xmlns:a16="http://schemas.microsoft.com/office/drawing/2014/main" id="{EA555D9B-DAC6-010E-B3F1-E7D44047B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45196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5" name="Image 22" descr="preencoded.png">
            <a:extLst>
              <a:ext uri="{FF2B5EF4-FFF2-40B4-BE49-F238E27FC236}">
                <a16:creationId xmlns:a16="http://schemas.microsoft.com/office/drawing/2014/main" id="{F328AA2C-9ACD-BFC6-3874-1BE38BF6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48244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6" name="Image 23" descr="preencoded.png">
            <a:extLst>
              <a:ext uri="{FF2B5EF4-FFF2-40B4-BE49-F238E27FC236}">
                <a16:creationId xmlns:a16="http://schemas.microsoft.com/office/drawing/2014/main" id="{887FB1F1-FB7A-99CC-33BC-425D67E3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5129213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7" name="Text 0">
            <a:extLst>
              <a:ext uri="{FF2B5EF4-FFF2-40B4-BE49-F238E27FC236}">
                <a16:creationId xmlns:a16="http://schemas.microsoft.com/office/drawing/2014/main" id="{37AE6358-C169-A7A5-2FEF-D40CFBB52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09600"/>
            <a:ext cx="12801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操作说明 - 场景编辑与逻辑编排</a:t>
            </a:r>
            <a:endParaRPr lang="en-US" altLang="zh-CN" sz="4400"/>
          </a:p>
        </p:txBody>
      </p:sp>
      <p:sp>
        <p:nvSpPr>
          <p:cNvPr id="16408" name="Text 2">
            <a:extLst>
              <a:ext uri="{FF2B5EF4-FFF2-40B4-BE49-F238E27FC236}">
                <a16:creationId xmlns:a16="http://schemas.microsoft.com/office/drawing/2014/main" id="{7BA51397-C896-5B7F-CDAF-7E8B398E0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062413"/>
            <a:ext cx="264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场景编辑</a:t>
            </a:r>
            <a:endParaRPr lang="en-US" altLang="zh-CN"/>
          </a:p>
        </p:txBody>
      </p:sp>
      <p:sp>
        <p:nvSpPr>
          <p:cNvPr id="16409" name="Text 3">
            <a:extLst>
              <a:ext uri="{FF2B5EF4-FFF2-40B4-BE49-F238E27FC236}">
                <a16:creationId xmlns:a16="http://schemas.microsoft.com/office/drawing/2014/main" id="{6B8F1840-3E1C-EF87-239B-FAB365F2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481513"/>
            <a:ext cx="1828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通过拖拽操作组合场景</a:t>
            </a:r>
            <a:endParaRPr lang="en-US" altLang="zh-CN" sz="1200"/>
          </a:p>
        </p:txBody>
      </p:sp>
      <p:sp>
        <p:nvSpPr>
          <p:cNvPr id="16410" name="Text 4">
            <a:extLst>
              <a:ext uri="{FF2B5EF4-FFF2-40B4-BE49-F238E27FC236}">
                <a16:creationId xmlns:a16="http://schemas.microsoft.com/office/drawing/2014/main" id="{1104ECDB-56AB-26ED-6E21-6B775F38C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786313"/>
            <a:ext cx="25606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调整物体位置、大小、旋转角度</a:t>
            </a:r>
            <a:endParaRPr lang="en-US" altLang="zh-CN" sz="1200"/>
          </a:p>
        </p:txBody>
      </p:sp>
      <p:sp>
        <p:nvSpPr>
          <p:cNvPr id="16411" name="Text 5">
            <a:extLst>
              <a:ext uri="{FF2B5EF4-FFF2-40B4-BE49-F238E27FC236}">
                <a16:creationId xmlns:a16="http://schemas.microsoft.com/office/drawing/2014/main" id="{A998B750-0D22-65D1-8A0F-A07BD2597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091113"/>
            <a:ext cx="14636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实时预览场景效果</a:t>
            </a:r>
            <a:endParaRPr lang="en-US" altLang="zh-CN" sz="1200"/>
          </a:p>
        </p:txBody>
      </p:sp>
      <p:sp>
        <p:nvSpPr>
          <p:cNvPr id="16412" name="Text 7">
            <a:extLst>
              <a:ext uri="{FF2B5EF4-FFF2-40B4-BE49-F238E27FC236}">
                <a16:creationId xmlns:a16="http://schemas.microsoft.com/office/drawing/2014/main" id="{A012DAF8-D654-B467-1430-88AC930FE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200" y="4062413"/>
            <a:ext cx="264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逻辑编排</a:t>
            </a:r>
            <a:endParaRPr lang="en-US" altLang="zh-CN"/>
          </a:p>
        </p:txBody>
      </p:sp>
      <p:sp>
        <p:nvSpPr>
          <p:cNvPr id="16413" name="Text 8">
            <a:extLst>
              <a:ext uri="{FF2B5EF4-FFF2-40B4-BE49-F238E27FC236}">
                <a16:creationId xmlns:a16="http://schemas.microsoft.com/office/drawing/2014/main" id="{B43E38B8-8A43-86F6-D332-CD1C1EEB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4481513"/>
            <a:ext cx="23780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可视化逻辑编排实现交互功能</a:t>
            </a:r>
            <a:endParaRPr lang="en-US" altLang="zh-CN" sz="1200"/>
          </a:p>
        </p:txBody>
      </p:sp>
      <p:sp>
        <p:nvSpPr>
          <p:cNvPr id="16414" name="Text 9">
            <a:extLst>
              <a:ext uri="{FF2B5EF4-FFF2-40B4-BE49-F238E27FC236}">
                <a16:creationId xmlns:a16="http://schemas.microsoft.com/office/drawing/2014/main" id="{F5113B7B-03CC-9A18-9E24-5D9C4ED42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4786313"/>
            <a:ext cx="25606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无需编程，拖拽节点连接逻辑线</a:t>
            </a:r>
            <a:endParaRPr lang="en-US" altLang="zh-CN" sz="1200"/>
          </a:p>
        </p:txBody>
      </p:sp>
      <p:sp>
        <p:nvSpPr>
          <p:cNvPr id="16415" name="Text 10">
            <a:extLst>
              <a:ext uri="{FF2B5EF4-FFF2-40B4-BE49-F238E27FC236}">
                <a16:creationId xmlns:a16="http://schemas.microsoft.com/office/drawing/2014/main" id="{9A64100D-3789-CD1C-76E5-8852EFE77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5091113"/>
            <a:ext cx="21796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设置"如果…就…"触发规则</a:t>
            </a:r>
            <a:endParaRPr lang="en-US" altLang="zh-CN" sz="1200"/>
          </a:p>
        </p:txBody>
      </p:sp>
      <p:sp>
        <p:nvSpPr>
          <p:cNvPr id="16416" name="Text 11">
            <a:extLst>
              <a:ext uri="{FF2B5EF4-FFF2-40B4-BE49-F238E27FC236}">
                <a16:creationId xmlns:a16="http://schemas.microsoft.com/office/drawing/2014/main" id="{02794E34-7D19-D365-BB6D-A2A6E5AF3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850" y="2776538"/>
            <a:ext cx="45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700"/>
              </a:lnSpc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417" name="Text 12">
            <a:extLst>
              <a:ext uri="{FF2B5EF4-FFF2-40B4-BE49-F238E27FC236}">
                <a16:creationId xmlns:a16="http://schemas.microsoft.com/office/drawing/2014/main" id="{60264701-932D-FBDC-5F0C-CA4680CF3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200" y="4062413"/>
            <a:ext cx="264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一键生成</a:t>
            </a:r>
            <a:endParaRPr lang="en-US" altLang="zh-CN"/>
          </a:p>
        </p:txBody>
      </p:sp>
      <p:sp>
        <p:nvSpPr>
          <p:cNvPr id="16418" name="Text 13">
            <a:extLst>
              <a:ext uri="{FF2B5EF4-FFF2-40B4-BE49-F238E27FC236}">
                <a16:creationId xmlns:a16="http://schemas.microsoft.com/office/drawing/2014/main" id="{E909404D-7A37-7E29-539B-94B2FAED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800" y="4481513"/>
            <a:ext cx="2368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生成Rokid AR Studio应用包</a:t>
            </a:r>
            <a:r>
              <a:rPr lang="zh-CN" altLang="en-US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（</a:t>
            </a: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 APK </a:t>
            </a:r>
            <a:r>
              <a:rPr lang="zh-CN" altLang="en-US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）</a:t>
            </a:r>
            <a:endParaRPr lang="en-US" altLang="zh-CN" sz="1200"/>
          </a:p>
        </p:txBody>
      </p:sp>
      <p:sp>
        <p:nvSpPr>
          <p:cNvPr id="16419" name="Text 14">
            <a:extLst>
              <a:ext uri="{FF2B5EF4-FFF2-40B4-BE49-F238E27FC236}">
                <a16:creationId xmlns:a16="http://schemas.microsoft.com/office/drawing/2014/main" id="{B16A1A19-29F5-C342-90D0-EAC5D8AF2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800" y="4786313"/>
            <a:ext cx="1898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自动编译并打包AR应用</a:t>
            </a:r>
            <a:endParaRPr lang="en-US" altLang="zh-CN" sz="1200"/>
          </a:p>
        </p:txBody>
      </p:sp>
      <p:sp>
        <p:nvSpPr>
          <p:cNvPr id="16420" name="Text 15">
            <a:extLst>
              <a:ext uri="{FF2B5EF4-FFF2-40B4-BE49-F238E27FC236}">
                <a16:creationId xmlns:a16="http://schemas.microsoft.com/office/drawing/2014/main" id="{F389C295-A1B5-E30C-780B-CA2D4F788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800" y="5091113"/>
            <a:ext cx="12795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快速测试和发布</a:t>
            </a:r>
            <a:endParaRPr lang="en-US" altLang="zh-CN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Image 0" descr="preencoded.png">
            <a:extLst>
              <a:ext uri="{FF2B5EF4-FFF2-40B4-BE49-F238E27FC236}">
                <a16:creationId xmlns:a16="http://schemas.microsoft.com/office/drawing/2014/main" id="{E097D9AE-EE00-6C7F-4EAC-C0EAE2B90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Image 1" descr="preencoded.png">
            <a:extLst>
              <a:ext uri="{FF2B5EF4-FFF2-40B4-BE49-F238E27FC236}">
                <a16:creationId xmlns:a16="http://schemas.microsoft.com/office/drawing/2014/main" id="{91447D8D-C799-A0E2-2E85-FABCF0CB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 0">
            <a:extLst>
              <a:ext uri="{FF2B5EF4-FFF2-40B4-BE49-F238E27FC236}">
                <a16:creationId xmlns:a16="http://schemas.microsoft.com/office/drawing/2014/main" id="{13BB5EC3-C74A-DCD8-EDE3-F555ABA9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09600"/>
            <a:ext cx="12801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操作说明 – 场景编辑</a:t>
            </a:r>
            <a:endParaRPr lang="en-US" altLang="zh-CN" sz="4400"/>
          </a:p>
        </p:txBody>
      </p:sp>
      <p:pic>
        <p:nvPicPr>
          <p:cNvPr id="18436" name="图片 4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082E35F5-EB7E-0951-BFB1-B7CC2D916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763713"/>
            <a:ext cx="9015413" cy="44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文本框 44">
            <a:extLst>
              <a:ext uri="{FF2B5EF4-FFF2-40B4-BE49-F238E27FC236}">
                <a16:creationId xmlns:a16="http://schemas.microsoft.com/office/drawing/2014/main" id="{4DFCF164-6207-9FF3-84AF-E563A2B5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6788" y="1804988"/>
            <a:ext cx="2144712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>
                <a:latin typeface="Inter"/>
              </a:rPr>
              <a:t>在线场景编辑是低门槛 </a:t>
            </a:r>
            <a:r>
              <a:rPr lang="es-419" altLang="zh-CN">
                <a:latin typeface="Inter"/>
              </a:rPr>
              <a:t>AR </a:t>
            </a:r>
            <a:r>
              <a:rPr lang="zh-CN" altLang="en-US">
                <a:latin typeface="Inter"/>
              </a:rPr>
              <a:t>创作工具，无需编程基础即可上手。支持可视化拖拽 </a:t>
            </a:r>
            <a:r>
              <a:rPr lang="en-US" altLang="zh-CN">
                <a:latin typeface="Inter"/>
              </a:rPr>
              <a:t>3</a:t>
            </a:r>
            <a:r>
              <a:rPr lang="es-419" altLang="zh-CN">
                <a:latin typeface="Inter"/>
              </a:rPr>
              <a:t>D </a:t>
            </a:r>
            <a:r>
              <a:rPr lang="zh-CN" altLang="en-US">
                <a:latin typeface="Inter"/>
              </a:rPr>
              <a:t>素材、“触发器 </a:t>
            </a:r>
            <a:r>
              <a:rPr lang="en-US" altLang="zh-CN">
                <a:latin typeface="Inter"/>
              </a:rPr>
              <a:t>+ </a:t>
            </a:r>
            <a:r>
              <a:rPr lang="zh-CN" altLang="en-US">
                <a:latin typeface="Inter"/>
              </a:rPr>
              <a:t>动作” 设置交互逻辑，内置资源库与多场景模板。</a:t>
            </a:r>
            <a:endParaRPr lang="en-US" altLang="zh-CN">
              <a:latin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Image 0" descr="preencoded.png">
            <a:extLst>
              <a:ext uri="{FF2B5EF4-FFF2-40B4-BE49-F238E27FC236}">
                <a16:creationId xmlns:a16="http://schemas.microsoft.com/office/drawing/2014/main" id="{D96DA7F7-BAC9-1377-20EE-B5ECC876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Image 1" descr="preencoded.png">
            <a:extLst>
              <a:ext uri="{FF2B5EF4-FFF2-40B4-BE49-F238E27FC236}">
                <a16:creationId xmlns:a16="http://schemas.microsoft.com/office/drawing/2014/main" id="{BBEEB0E7-736B-C722-4562-B919A1AF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0">
            <a:extLst>
              <a:ext uri="{FF2B5EF4-FFF2-40B4-BE49-F238E27FC236}">
                <a16:creationId xmlns:a16="http://schemas.microsoft.com/office/drawing/2014/main" id="{36C5280C-22E2-011E-B38F-0B48C011F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09600"/>
            <a:ext cx="12801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操作说明 – 逻辑拼图</a:t>
            </a:r>
            <a:endParaRPr lang="en-US" altLang="zh-CN" sz="4400"/>
          </a:p>
        </p:txBody>
      </p:sp>
      <p:sp>
        <p:nvSpPr>
          <p:cNvPr id="20484" name="文本框 8">
            <a:extLst>
              <a:ext uri="{FF2B5EF4-FFF2-40B4-BE49-F238E27FC236}">
                <a16:creationId xmlns:a16="http://schemas.microsoft.com/office/drawing/2014/main" id="{FADD7820-C7BA-35C2-C071-6D2C0E227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1870075"/>
            <a:ext cx="187960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>
                <a:latin typeface="Inter"/>
              </a:rPr>
              <a:t>平台搭载可视化图形化逻辑编辑工具，以拖拽积木块方式搭建交互逻辑。无需编程基础即可上手，操作直观高效，助力用户轻松实现创意表达，大幅降低 </a:t>
            </a:r>
            <a:r>
              <a:rPr lang="es-419" altLang="zh-CN">
                <a:latin typeface="Inter"/>
              </a:rPr>
              <a:t>UGC </a:t>
            </a:r>
            <a:r>
              <a:rPr lang="zh-CN" altLang="en-US">
                <a:latin typeface="Inter"/>
              </a:rPr>
              <a:t>内容的创作门槛。</a:t>
            </a:r>
            <a:endParaRPr lang="zh-CN" altLang="en-US"/>
          </a:p>
        </p:txBody>
      </p:sp>
      <p:pic>
        <p:nvPicPr>
          <p:cNvPr id="20485" name="图片 10" descr="日程表&#10;&#10;AI 生成的内容可能不正确。">
            <a:extLst>
              <a:ext uri="{FF2B5EF4-FFF2-40B4-BE49-F238E27FC236}">
                <a16:creationId xmlns:a16="http://schemas.microsoft.com/office/drawing/2014/main" id="{A403EF76-482E-A773-13BB-3B6A3FA5E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1839913"/>
            <a:ext cx="8105775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Image 0" descr="preencoded.png">
            <a:extLst>
              <a:ext uri="{FF2B5EF4-FFF2-40B4-BE49-F238E27FC236}">
                <a16:creationId xmlns:a16="http://schemas.microsoft.com/office/drawing/2014/main" id="{A011D571-2509-2AA1-9888-D96D7558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Image 1" descr="preencoded.png">
            <a:extLst>
              <a:ext uri="{FF2B5EF4-FFF2-40B4-BE49-F238E27FC236}">
                <a16:creationId xmlns:a16="http://schemas.microsoft.com/office/drawing/2014/main" id="{F3753E2D-833E-9A0C-9A25-35CAA393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Image 2" descr="preencoded.png">
            <a:extLst>
              <a:ext uri="{FF2B5EF4-FFF2-40B4-BE49-F238E27FC236}">
                <a16:creationId xmlns:a16="http://schemas.microsoft.com/office/drawing/2014/main" id="{218721CE-56B9-2772-FBA9-9F89EF86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76463"/>
            <a:ext cx="5029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Image 3" descr="preencoded.png">
            <a:extLst>
              <a:ext uri="{FF2B5EF4-FFF2-40B4-BE49-F238E27FC236}">
                <a16:creationId xmlns:a16="http://schemas.microsoft.com/office/drawing/2014/main" id="{9B88866C-3C82-6ED9-6D89-31CA4643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05063"/>
            <a:ext cx="6667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Image 4" descr="preencoded.png">
            <a:extLst>
              <a:ext uri="{FF2B5EF4-FFF2-40B4-BE49-F238E27FC236}">
                <a16:creationId xmlns:a16="http://schemas.microsoft.com/office/drawing/2014/main" id="{724DFE9C-534A-EBE0-1715-AE89F233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547938"/>
            <a:ext cx="333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Image 5" descr="preencoded.png">
            <a:extLst>
              <a:ext uri="{FF2B5EF4-FFF2-40B4-BE49-F238E27FC236}">
                <a16:creationId xmlns:a16="http://schemas.microsoft.com/office/drawing/2014/main" id="{4AB6B656-C9C4-07D1-F29E-07D7E824D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91050"/>
            <a:ext cx="5029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Image 6" descr="preencoded.png">
            <a:extLst>
              <a:ext uri="{FF2B5EF4-FFF2-40B4-BE49-F238E27FC236}">
                <a16:creationId xmlns:a16="http://schemas.microsoft.com/office/drawing/2014/main" id="{BEFF25C4-C3D5-FFFC-CDBE-A22D2E39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957763"/>
            <a:ext cx="6667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Image 7" descr="preencoded.png">
            <a:extLst>
              <a:ext uri="{FF2B5EF4-FFF2-40B4-BE49-F238E27FC236}">
                <a16:creationId xmlns:a16="http://schemas.microsoft.com/office/drawing/2014/main" id="{0B01C8B2-647A-7DC5-4E38-9B72D936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5100638"/>
            <a:ext cx="2857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Text 0">
            <a:extLst>
              <a:ext uri="{FF2B5EF4-FFF2-40B4-BE49-F238E27FC236}">
                <a16:creationId xmlns:a16="http://schemas.microsoft.com/office/drawing/2014/main" id="{9958923A-47C0-9C3F-9FF9-7B77A7210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09600"/>
            <a:ext cx="12801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创新点</a:t>
            </a:r>
            <a:r>
              <a:rPr lang="zh-CN" altLang="en-US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 </a:t>
            </a: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-</a:t>
            </a:r>
            <a:r>
              <a:rPr lang="zh-CN" altLang="en-US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 </a:t>
            </a: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Rokid</a:t>
            </a:r>
            <a:r>
              <a:rPr lang="zh-CN" altLang="en-US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 </a:t>
            </a: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AR</a:t>
            </a:r>
            <a:r>
              <a:rPr lang="zh-CN" altLang="en-US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 </a:t>
            </a: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Studio</a:t>
            </a:r>
            <a:r>
              <a:rPr lang="zh-CN" altLang="en-US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 多模态操作</a:t>
            </a:r>
            <a:endParaRPr lang="en-US" altLang="zh-CN" sz="4400"/>
          </a:p>
        </p:txBody>
      </p:sp>
      <p:sp>
        <p:nvSpPr>
          <p:cNvPr id="22538" name="Text 1">
            <a:extLst>
              <a:ext uri="{FF2B5EF4-FFF2-40B4-BE49-F238E27FC236}">
                <a16:creationId xmlns:a16="http://schemas.microsoft.com/office/drawing/2014/main" id="{1F78CECB-ADDA-3793-894D-7F8FF20C5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2405063"/>
            <a:ext cx="3714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手势识别</a:t>
            </a:r>
            <a:endParaRPr lang="en-US" altLang="zh-CN"/>
          </a:p>
        </p:txBody>
      </p:sp>
      <p:sp>
        <p:nvSpPr>
          <p:cNvPr id="22539" name="Text 2">
            <a:extLst>
              <a:ext uri="{FF2B5EF4-FFF2-40B4-BE49-F238E27FC236}">
                <a16:creationId xmlns:a16="http://schemas.microsoft.com/office/drawing/2014/main" id="{FF0C165B-B984-C31D-C2BE-5934A82DE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2786063"/>
            <a:ext cx="3714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6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通过自然手势（如抓取、点击、滑动等）直接与AR场景中的虚拟物体互动，触发预设事件或操作。</a:t>
            </a:r>
            <a:endParaRPr lang="en-US" altLang="zh-CN" sz="160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2CF0B53A-C45B-6ED5-79B2-ACC07F2FDCF3}"/>
              </a:ext>
            </a:extLst>
          </p:cNvPr>
          <p:cNvSpPr/>
          <p:nvPr/>
        </p:nvSpPr>
        <p:spPr>
          <a:xfrm>
            <a:off x="1847850" y="3662363"/>
            <a:ext cx="3714750" cy="533400"/>
          </a:xfrm>
          <a:prstGeom prst="rect">
            <a:avLst/>
          </a:prstGeom>
          <a:noFill/>
          <a:ln/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endParaRPr lang="en-US" altLang="zh-CN" sz="1300">
              <a:ea typeface="宋体" panose="02010600030101010101" pitchFamily="2" charset="-122"/>
            </a:endParaRPr>
          </a:p>
        </p:txBody>
      </p:sp>
      <p:sp>
        <p:nvSpPr>
          <p:cNvPr id="22541" name="Text 4">
            <a:extLst>
              <a:ext uri="{FF2B5EF4-FFF2-40B4-BE49-F238E27FC236}">
                <a16:creationId xmlns:a16="http://schemas.microsoft.com/office/drawing/2014/main" id="{61090DC4-A7F1-C150-A85C-4EAA3A099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4957763"/>
            <a:ext cx="3714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语音指令</a:t>
            </a:r>
            <a:endParaRPr lang="en-US" altLang="zh-CN"/>
          </a:p>
        </p:txBody>
      </p:sp>
      <p:sp>
        <p:nvSpPr>
          <p:cNvPr id="22542" name="Text 5">
            <a:extLst>
              <a:ext uri="{FF2B5EF4-FFF2-40B4-BE49-F238E27FC236}">
                <a16:creationId xmlns:a16="http://schemas.microsoft.com/office/drawing/2014/main" id="{65DFB07F-06C1-9268-491A-58D60F4B0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5338763"/>
            <a:ext cx="3714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600">
                <a:solidFill>
                  <a:srgbClr val="4B5563"/>
                </a:solidFill>
                <a:latin typeface="ui-sans-serif"/>
                <a:ea typeface="ui-sans-serif"/>
                <a:cs typeface="ui-sans-serif"/>
              </a:rPr>
              <a:t>通过简单的语音命令控制AR应用，实现免手操作，特别适用于需要双手进行其他任务的场景。</a:t>
            </a:r>
            <a:endParaRPr lang="en-US" altLang="zh-CN" sz="160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8666C2B9-06C8-58F7-794B-810C31877C6F}"/>
              </a:ext>
            </a:extLst>
          </p:cNvPr>
          <p:cNvSpPr/>
          <p:nvPr/>
        </p:nvSpPr>
        <p:spPr>
          <a:xfrm>
            <a:off x="1847850" y="5948363"/>
            <a:ext cx="3714750" cy="533400"/>
          </a:xfrm>
          <a:prstGeom prst="rect">
            <a:avLst/>
          </a:prstGeom>
          <a:noFill/>
          <a:ln/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endParaRPr lang="en-US" altLang="zh-CN" sz="1300">
              <a:ea typeface="宋体" panose="02010600030101010101" pitchFamily="2" charset="-122"/>
            </a:endParaRPr>
          </a:p>
        </p:txBody>
      </p:sp>
      <p:pic>
        <p:nvPicPr>
          <p:cNvPr id="22544" name="图片 19" descr="图片包含 人, 室内, 站, 男人&#10;&#10;AI 生成的内容可能不正确。">
            <a:extLst>
              <a:ext uri="{FF2B5EF4-FFF2-40B4-BE49-F238E27FC236}">
                <a16:creationId xmlns:a16="http://schemas.microsoft.com/office/drawing/2014/main" id="{728DA858-F9B6-3AAF-BDB9-6156C473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176463"/>
            <a:ext cx="5965825" cy="38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Image 0" descr="preencoded.png">
            <a:extLst>
              <a:ext uri="{FF2B5EF4-FFF2-40B4-BE49-F238E27FC236}">
                <a16:creationId xmlns:a16="http://schemas.microsoft.com/office/drawing/2014/main" id="{5C981458-C654-FC3F-CFD8-CBC9FACD4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Image 1" descr="preencoded.png">
            <a:extLst>
              <a:ext uri="{FF2B5EF4-FFF2-40B4-BE49-F238E27FC236}">
                <a16:creationId xmlns:a16="http://schemas.microsoft.com/office/drawing/2014/main" id="{033FD293-C9A5-8DDE-95D3-6E26BB910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952500" cy="3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Image 2" descr="preencoded.png">
            <a:extLst>
              <a:ext uri="{FF2B5EF4-FFF2-40B4-BE49-F238E27FC236}">
                <a16:creationId xmlns:a16="http://schemas.microsoft.com/office/drawing/2014/main" id="{63CF90C9-17F9-0D84-21E5-6D58FC62D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51054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Image 3" descr="preencoded.png">
            <a:extLst>
              <a:ext uri="{FF2B5EF4-FFF2-40B4-BE49-F238E27FC236}">
                <a16:creationId xmlns:a16="http://schemas.microsoft.com/office/drawing/2014/main" id="{5EF0FCD9-ACCC-E226-C657-E96B81E68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638300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Image 4" descr="preencoded.png">
            <a:extLst>
              <a:ext uri="{FF2B5EF4-FFF2-40B4-BE49-F238E27FC236}">
                <a16:creationId xmlns:a16="http://schemas.microsoft.com/office/drawing/2014/main" id="{2A9E367A-6188-EBE6-11BC-48E0F8D50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52600"/>
            <a:ext cx="3905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Image 5" descr="preencoded.png">
            <a:extLst>
              <a:ext uri="{FF2B5EF4-FFF2-40B4-BE49-F238E27FC236}">
                <a16:creationId xmlns:a16="http://schemas.microsoft.com/office/drawing/2014/main" id="{B0476550-6AD1-6842-3662-43651D27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0480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Image 6" descr="preencoded.png">
            <a:extLst>
              <a:ext uri="{FF2B5EF4-FFF2-40B4-BE49-F238E27FC236}">
                <a16:creationId xmlns:a16="http://schemas.microsoft.com/office/drawing/2014/main" id="{F37274EF-D8C4-76FC-73DD-300B57773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3528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Image 7" descr="preencoded.png">
            <a:extLst>
              <a:ext uri="{FF2B5EF4-FFF2-40B4-BE49-F238E27FC236}">
                <a16:creationId xmlns:a16="http://schemas.microsoft.com/office/drawing/2014/main" id="{916FE9C5-C564-B5B6-F7E2-995904D67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6576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Image 9" descr="preencoded.png">
            <a:extLst>
              <a:ext uri="{FF2B5EF4-FFF2-40B4-BE49-F238E27FC236}">
                <a16:creationId xmlns:a16="http://schemas.microsoft.com/office/drawing/2014/main" id="{38A4763E-4B21-CE1C-0D9B-1BA18194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47800"/>
            <a:ext cx="51054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Image 10" descr="preencoded.png">
            <a:extLst>
              <a:ext uri="{FF2B5EF4-FFF2-40B4-BE49-F238E27FC236}">
                <a16:creationId xmlns:a16="http://schemas.microsoft.com/office/drawing/2014/main" id="{7A01971B-1AB9-2ECB-B5A9-279350AE4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1638300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Image 11" descr="preencoded.png">
            <a:extLst>
              <a:ext uri="{FF2B5EF4-FFF2-40B4-BE49-F238E27FC236}">
                <a16:creationId xmlns:a16="http://schemas.microsoft.com/office/drawing/2014/main" id="{3886ECAF-F6C1-FC09-01EF-261741ED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38" y="1752600"/>
            <a:ext cx="4286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Image 12" descr="preencoded.png">
            <a:extLst>
              <a:ext uri="{FF2B5EF4-FFF2-40B4-BE49-F238E27FC236}">
                <a16:creationId xmlns:a16="http://schemas.microsoft.com/office/drawing/2014/main" id="{E52E12AC-5C72-725C-A480-54FC08835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0480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Image 13" descr="preencoded.png">
            <a:extLst>
              <a:ext uri="{FF2B5EF4-FFF2-40B4-BE49-F238E27FC236}">
                <a16:creationId xmlns:a16="http://schemas.microsoft.com/office/drawing/2014/main" id="{3BD3B014-4F1D-6095-EF26-A7C064475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3528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Image 14" descr="preencoded.png">
            <a:extLst>
              <a:ext uri="{FF2B5EF4-FFF2-40B4-BE49-F238E27FC236}">
                <a16:creationId xmlns:a16="http://schemas.microsoft.com/office/drawing/2014/main" id="{8DB4D6E9-3CA6-04B2-84D8-2D6A4F25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6576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1" name="Image 15" descr="preencoded.png">
            <a:extLst>
              <a:ext uri="{FF2B5EF4-FFF2-40B4-BE49-F238E27FC236}">
                <a16:creationId xmlns:a16="http://schemas.microsoft.com/office/drawing/2014/main" id="{7FD7B0A1-8E3B-AC7B-BD29-6B492DEC1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39243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2" name="Image 16" descr="preencoded.png">
            <a:extLst>
              <a:ext uri="{FF2B5EF4-FFF2-40B4-BE49-F238E27FC236}">
                <a16:creationId xmlns:a16="http://schemas.microsoft.com/office/drawing/2014/main" id="{E9CCCCA8-766C-4C42-0143-F057711E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38" y="4057650"/>
            <a:ext cx="2381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Image 17" descr="preencoded.png">
            <a:extLst>
              <a:ext uri="{FF2B5EF4-FFF2-40B4-BE49-F238E27FC236}">
                <a16:creationId xmlns:a16="http://schemas.microsoft.com/office/drawing/2014/main" id="{A71CC83B-EE78-1BEB-8BE1-3B2FEF48E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9243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4" name="Image 18" descr="preencoded.png">
            <a:extLst>
              <a:ext uri="{FF2B5EF4-FFF2-40B4-BE49-F238E27FC236}">
                <a16:creationId xmlns:a16="http://schemas.microsoft.com/office/drawing/2014/main" id="{D77A3E30-CCCC-D15C-4FFF-3600B4E0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238" y="4057650"/>
            <a:ext cx="2381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5" name="Image 19" descr="preencoded.png">
            <a:extLst>
              <a:ext uri="{FF2B5EF4-FFF2-40B4-BE49-F238E27FC236}">
                <a16:creationId xmlns:a16="http://schemas.microsoft.com/office/drawing/2014/main" id="{BF93B226-6EED-E942-0120-D3284FBB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00" y="39243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Image 20" descr="preencoded.png">
            <a:extLst>
              <a:ext uri="{FF2B5EF4-FFF2-40B4-BE49-F238E27FC236}">
                <a16:creationId xmlns:a16="http://schemas.microsoft.com/office/drawing/2014/main" id="{CF4C780E-56B6-E31A-23C7-68A810B7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38" y="4057650"/>
            <a:ext cx="2381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7" name="Text 0">
            <a:extLst>
              <a:ext uri="{FF2B5EF4-FFF2-40B4-BE49-F238E27FC236}">
                <a16:creationId xmlns:a16="http://schemas.microsoft.com/office/drawing/2014/main" id="{FB100BAF-E8A2-4C21-E748-CBFC96F5C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4800"/>
            <a:ext cx="12801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000"/>
              </a:lnSpc>
            </a:pPr>
            <a:r>
              <a:rPr lang="en-US" altLang="zh-CN" sz="40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创新点 - 第三方视角与多设备互联</a:t>
            </a:r>
            <a:endParaRPr lang="en-US" altLang="zh-CN" sz="4000"/>
          </a:p>
        </p:txBody>
      </p:sp>
      <p:sp>
        <p:nvSpPr>
          <p:cNvPr id="24598" name="Text 1">
            <a:extLst>
              <a:ext uri="{FF2B5EF4-FFF2-40B4-BE49-F238E27FC236}">
                <a16:creationId xmlns:a16="http://schemas.microsoft.com/office/drawing/2014/main" id="{CA4A7CB6-48B8-55F7-A38A-2E04E744C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2324100"/>
            <a:ext cx="4724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第三方视角</a:t>
            </a:r>
            <a:endParaRPr lang="en-US" altLang="zh-CN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C5969E7B-733D-37AC-393A-8E0AF81F318A}"/>
              </a:ext>
            </a:extLst>
          </p:cNvPr>
          <p:cNvSpPr/>
          <p:nvPr/>
        </p:nvSpPr>
        <p:spPr>
          <a:xfrm>
            <a:off x="952500" y="2667000"/>
            <a:ext cx="5668963" cy="266700"/>
          </a:xfrm>
          <a:prstGeom prst="rect">
            <a:avLst/>
          </a:prstGeom>
          <a:noFill/>
          <a:ln/>
        </p:spPr>
        <p:txBody>
          <a:bodyPr lIns="0" tIns="0" rIns="0" bIns="0"/>
          <a:lstStyle/>
          <a:p>
            <a:pPr eaLnBrk="1" fontAlgn="auto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通过iPad作为外部观察设备，实时同步展示AR场景</a:t>
            </a:r>
            <a:endParaRPr lang="en-US" sz="1350" dirty="0">
              <a:latin typeface="+mn-lt"/>
            </a:endParaRPr>
          </a:p>
        </p:txBody>
      </p:sp>
      <p:sp>
        <p:nvSpPr>
          <p:cNvPr id="24600" name="Text 3">
            <a:extLst>
              <a:ext uri="{FF2B5EF4-FFF2-40B4-BE49-F238E27FC236}">
                <a16:creationId xmlns:a16="http://schemas.microsoft.com/office/drawing/2014/main" id="{647A1560-41E3-1A6F-AB94-92153180B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3009900"/>
            <a:ext cx="40846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 dirty="0" err="1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实时展示Rokid</a:t>
            </a:r>
            <a:r>
              <a:rPr lang="en-US" altLang="zh-CN" sz="1200" dirty="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 AR </a:t>
            </a:r>
            <a:r>
              <a:rPr lang="en-US" altLang="zh-CN" sz="1200" dirty="0" err="1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Studio设备的用户所见AR场景</a:t>
            </a:r>
            <a:endParaRPr lang="en-US" altLang="zh-CN" sz="1200" dirty="0"/>
          </a:p>
        </p:txBody>
      </p:sp>
      <p:sp>
        <p:nvSpPr>
          <p:cNvPr id="24601" name="Text 4">
            <a:extLst>
              <a:ext uri="{FF2B5EF4-FFF2-40B4-BE49-F238E27FC236}">
                <a16:creationId xmlns:a16="http://schemas.microsoft.com/office/drawing/2014/main" id="{5ACF6492-2E1E-CAA9-30D0-0FF0292A0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3314700"/>
            <a:ext cx="29257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 dirty="0" err="1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支持大屏幕投屏，方便观众共同观看</a:t>
            </a:r>
            <a:endParaRPr lang="en-US" altLang="zh-CN" sz="1200" dirty="0"/>
          </a:p>
        </p:txBody>
      </p:sp>
      <p:sp>
        <p:nvSpPr>
          <p:cNvPr id="24602" name="Text 5">
            <a:extLst>
              <a:ext uri="{FF2B5EF4-FFF2-40B4-BE49-F238E27FC236}">
                <a16:creationId xmlns:a16="http://schemas.microsoft.com/office/drawing/2014/main" id="{CFCF1BB7-DFF7-C343-7B2A-4D20CB5A6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3619500"/>
            <a:ext cx="2743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适用于演示、教学和远程协助场景</a:t>
            </a:r>
            <a:endParaRPr lang="en-US" altLang="zh-CN" sz="1200"/>
          </a:p>
        </p:txBody>
      </p:sp>
      <p:sp>
        <p:nvSpPr>
          <p:cNvPr id="24603" name="Text 6">
            <a:extLst>
              <a:ext uri="{FF2B5EF4-FFF2-40B4-BE49-F238E27FC236}">
                <a16:creationId xmlns:a16="http://schemas.microsoft.com/office/drawing/2014/main" id="{66860B5B-CC55-9D56-5AEC-7978F807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100" y="2324100"/>
            <a:ext cx="4724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altLang="zh-CN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多设备互联</a:t>
            </a:r>
            <a:endParaRPr lang="en-US" altLang="zh-CN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A95C94C8-31CC-8202-7B0B-DB131697F430}"/>
              </a:ext>
            </a:extLst>
          </p:cNvPr>
          <p:cNvSpPr/>
          <p:nvPr/>
        </p:nvSpPr>
        <p:spPr>
          <a:xfrm>
            <a:off x="6515100" y="2667000"/>
            <a:ext cx="5668963" cy="266700"/>
          </a:xfrm>
          <a:prstGeom prst="rect">
            <a:avLst/>
          </a:prstGeom>
          <a:noFill/>
          <a:ln/>
        </p:spPr>
        <p:txBody>
          <a:bodyPr lIns="0" tIns="0" rIns="0" bIns="0"/>
          <a:lstStyle/>
          <a:p>
            <a:pPr eaLnBrk="1" fontAlgn="auto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多个Rokid AR Studio设备连接到同一场景，实现协同工作</a:t>
            </a:r>
            <a:endParaRPr lang="en-US" sz="1350" dirty="0">
              <a:latin typeface="+mn-lt"/>
            </a:endParaRPr>
          </a:p>
        </p:txBody>
      </p:sp>
      <p:sp>
        <p:nvSpPr>
          <p:cNvPr id="24605" name="Text 8">
            <a:extLst>
              <a:ext uri="{FF2B5EF4-FFF2-40B4-BE49-F238E27FC236}">
                <a16:creationId xmlns:a16="http://schemas.microsoft.com/office/drawing/2014/main" id="{5851BA58-8F85-BE32-FAD4-FCDEF15DD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3009900"/>
            <a:ext cx="42068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实时位置同步，确保所有参与者看到一致的空间布局</a:t>
            </a:r>
            <a:endParaRPr lang="en-US" altLang="zh-CN" sz="1200"/>
          </a:p>
        </p:txBody>
      </p:sp>
      <p:sp>
        <p:nvSpPr>
          <p:cNvPr id="24606" name="Text 9">
            <a:extLst>
              <a:ext uri="{FF2B5EF4-FFF2-40B4-BE49-F238E27FC236}">
                <a16:creationId xmlns:a16="http://schemas.microsoft.com/office/drawing/2014/main" id="{9C208DE6-F172-4B82-9348-21ED8318F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3314700"/>
            <a:ext cx="4572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交互共享，用户对虚拟物体的操作实时反映在所有设备上</a:t>
            </a:r>
            <a:endParaRPr lang="en-US" altLang="zh-CN" sz="1200"/>
          </a:p>
        </p:txBody>
      </p:sp>
      <p:sp>
        <p:nvSpPr>
          <p:cNvPr id="24607" name="Text 10">
            <a:extLst>
              <a:ext uri="{FF2B5EF4-FFF2-40B4-BE49-F238E27FC236}">
                <a16:creationId xmlns:a16="http://schemas.microsoft.com/office/drawing/2014/main" id="{A07BBABA-59BB-4126-4FBF-73F80B396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3619500"/>
            <a:ext cx="34750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支持团队协作、多人游戏或沉浸式社交体验</a:t>
            </a:r>
            <a:endParaRPr lang="en-US" altLang="zh-CN" sz="1200"/>
          </a:p>
        </p:txBody>
      </p:sp>
      <p:sp>
        <p:nvSpPr>
          <p:cNvPr id="24608" name="Text 11">
            <a:extLst>
              <a:ext uri="{FF2B5EF4-FFF2-40B4-BE49-F238E27FC236}">
                <a16:creationId xmlns:a16="http://schemas.microsoft.com/office/drawing/2014/main" id="{E3A8CD6E-7576-13E3-B8AF-63CB9F28F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400" y="4076700"/>
            <a:ext cx="15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6B7280"/>
                </a:solidFill>
                <a:latin typeface="ui-sans-serif"/>
                <a:ea typeface="ui-sans-serif"/>
                <a:cs typeface="ui-sans-serif"/>
              </a:rPr>
              <a:t>+</a:t>
            </a:r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4609" name="Text 12">
            <a:extLst>
              <a:ext uri="{FF2B5EF4-FFF2-40B4-BE49-F238E27FC236}">
                <a16:creationId xmlns:a16="http://schemas.microsoft.com/office/drawing/2014/main" id="{7A90C788-334B-8EAE-0455-F0349334A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4076700"/>
            <a:ext cx="1539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6B7280"/>
                </a:solidFill>
                <a:latin typeface="ui-sans-serif"/>
                <a:ea typeface="ui-sans-serif"/>
                <a:cs typeface="ui-sans-serif"/>
              </a:rPr>
              <a:t>=</a:t>
            </a:r>
            <a:endParaRPr lang="en-US" altLang="zh-CN" sz="1200">
              <a:ea typeface="宋体" panose="02010600030101010101" pitchFamily="2" charset="-122"/>
            </a:endParaRPr>
          </a:p>
        </p:txBody>
      </p:sp>
      <p:pic>
        <p:nvPicPr>
          <p:cNvPr id="24610" name="图片 36" descr="人在玩电脑&#10;&#10;AI 生成的内容可能不正确。">
            <a:extLst>
              <a:ext uri="{FF2B5EF4-FFF2-40B4-BE49-F238E27FC236}">
                <a16:creationId xmlns:a16="http://schemas.microsoft.com/office/drawing/2014/main" id="{A5344BA5-37C7-AEF4-7F7E-6A3E7F13C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044950"/>
            <a:ext cx="33528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1" name="图片 38" descr="戴帽子的人在房间内玩体感游戏&#10;&#10;AI 生成的内容可能不正确。">
            <a:extLst>
              <a:ext uri="{FF2B5EF4-FFF2-40B4-BE49-F238E27FC236}">
                <a16:creationId xmlns:a16="http://schemas.microsoft.com/office/drawing/2014/main" id="{CBBD8B12-939A-7AE9-A0ED-8435F0719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886200"/>
            <a:ext cx="4022725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Image 0" descr="preencoded.png">
            <a:extLst>
              <a:ext uri="{FF2B5EF4-FFF2-40B4-BE49-F238E27FC236}">
                <a16:creationId xmlns:a16="http://schemas.microsoft.com/office/drawing/2014/main" id="{B038E1FE-67A2-26AE-C63B-2EA0A7F85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27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Image 1" descr="preencoded.png">
            <a:extLst>
              <a:ext uri="{FF2B5EF4-FFF2-40B4-BE49-F238E27FC236}">
                <a16:creationId xmlns:a16="http://schemas.microsoft.com/office/drawing/2014/main" id="{1019A11E-0BF8-8356-1166-D9F140AEB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11430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Image 2" descr="preencoded.png">
            <a:extLst>
              <a:ext uri="{FF2B5EF4-FFF2-40B4-BE49-F238E27FC236}">
                <a16:creationId xmlns:a16="http://schemas.microsoft.com/office/drawing/2014/main" id="{F83CBD6D-E44D-644D-C773-DF307F97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16275"/>
            <a:ext cx="5029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Image 3" descr="preencoded.png">
            <a:extLst>
              <a:ext uri="{FF2B5EF4-FFF2-40B4-BE49-F238E27FC236}">
                <a16:creationId xmlns:a16="http://schemas.microsoft.com/office/drawing/2014/main" id="{A5331112-7285-D210-881D-CBB962AC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35350"/>
            <a:ext cx="34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Image 4" descr="preencoded.png">
            <a:extLst>
              <a:ext uri="{FF2B5EF4-FFF2-40B4-BE49-F238E27FC236}">
                <a16:creationId xmlns:a16="http://schemas.microsoft.com/office/drawing/2014/main" id="{29E50261-AD13-A0FE-0076-6899779F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22738"/>
            <a:ext cx="50292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Image 5" descr="preencoded.png">
            <a:extLst>
              <a:ext uri="{FF2B5EF4-FFF2-40B4-BE49-F238E27FC236}">
                <a16:creationId xmlns:a16="http://schemas.microsoft.com/office/drawing/2014/main" id="{355B4BAB-FA65-9112-499C-290549C8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41813"/>
            <a:ext cx="342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Image 6" descr="preencoded.png">
            <a:extLst>
              <a:ext uri="{FF2B5EF4-FFF2-40B4-BE49-F238E27FC236}">
                <a16:creationId xmlns:a16="http://schemas.microsoft.com/office/drawing/2014/main" id="{99621FD4-E3F8-DDE0-0E5B-E72BFED3F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30788"/>
            <a:ext cx="50292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Image 7" descr="preencoded.png">
            <a:extLst>
              <a:ext uri="{FF2B5EF4-FFF2-40B4-BE49-F238E27FC236}">
                <a16:creationId xmlns:a16="http://schemas.microsoft.com/office/drawing/2014/main" id="{E63667D8-96EB-5F9B-54F6-5F383A769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249863"/>
            <a:ext cx="3429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Image 10" descr="preencoded.png">
            <a:extLst>
              <a:ext uri="{FF2B5EF4-FFF2-40B4-BE49-F238E27FC236}">
                <a16:creationId xmlns:a16="http://schemas.microsoft.com/office/drawing/2014/main" id="{9DBAD634-AE50-D6D4-F32E-5792E4687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219700"/>
            <a:ext cx="50292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Image 11" descr="preencoded.png">
            <a:extLst>
              <a:ext uri="{FF2B5EF4-FFF2-40B4-BE49-F238E27FC236}">
                <a16:creationId xmlns:a16="http://schemas.microsoft.com/office/drawing/2014/main" id="{913A7653-2AE9-2CB7-7EF6-28856B089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7531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Image 12" descr="preencoded.png">
            <a:extLst>
              <a:ext uri="{FF2B5EF4-FFF2-40B4-BE49-F238E27FC236}">
                <a16:creationId xmlns:a16="http://schemas.microsoft.com/office/drawing/2014/main" id="{17E7DF25-1277-F0A5-8D6E-AA7A208A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0198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Image 13" descr="preencoded.png">
            <a:extLst>
              <a:ext uri="{FF2B5EF4-FFF2-40B4-BE49-F238E27FC236}">
                <a16:creationId xmlns:a16="http://schemas.microsoft.com/office/drawing/2014/main" id="{E31E7C76-E24E-05AB-29A3-4217BD780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2865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7" name="Text 0">
            <a:extLst>
              <a:ext uri="{FF2B5EF4-FFF2-40B4-BE49-F238E27FC236}">
                <a16:creationId xmlns:a16="http://schemas.microsoft.com/office/drawing/2014/main" id="{591ADEFA-DA11-784F-0A78-01C0489C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81000"/>
            <a:ext cx="12801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6600"/>
              </a:lnSpc>
            </a:pPr>
            <a:r>
              <a:rPr lang="en-US" altLang="zh-CN" sz="44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使用场景 – 中学AR工作坊</a:t>
            </a:r>
            <a:endParaRPr lang="en-US" altLang="zh-CN" sz="4400"/>
          </a:p>
        </p:txBody>
      </p:sp>
      <p:sp>
        <p:nvSpPr>
          <p:cNvPr id="26638" name="Text 1">
            <a:extLst>
              <a:ext uri="{FF2B5EF4-FFF2-40B4-BE49-F238E27FC236}">
                <a16:creationId xmlns:a16="http://schemas.microsoft.com/office/drawing/2014/main" id="{ED83D115-A35A-8B9E-CD53-5653167A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" y="2062163"/>
            <a:ext cx="49244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不加班AR创作平台与多所澳门高中开展工作坊，让学生体验AR内容创作过程。</a:t>
            </a:r>
            <a:endParaRPr lang="en-US" altLang="zh-CN"/>
          </a:p>
        </p:txBody>
      </p:sp>
      <p:sp>
        <p:nvSpPr>
          <p:cNvPr id="26639" name="Text 2">
            <a:extLst>
              <a:ext uri="{FF2B5EF4-FFF2-40B4-BE49-F238E27FC236}">
                <a16:creationId xmlns:a16="http://schemas.microsoft.com/office/drawing/2014/main" id="{682029A5-1B71-A26C-F3F5-9037A76FC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3479800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澳门培正中学</a:t>
            </a:r>
            <a:endParaRPr lang="en-US" altLang="zh-CN" sz="1500"/>
          </a:p>
        </p:txBody>
      </p:sp>
      <p:sp>
        <p:nvSpPr>
          <p:cNvPr id="26640" name="Text 3">
            <a:extLst>
              <a:ext uri="{FF2B5EF4-FFF2-40B4-BE49-F238E27FC236}">
                <a16:creationId xmlns:a16="http://schemas.microsoft.com/office/drawing/2014/main" id="{3DEF4584-1652-CBFF-D1E9-BEF8BE558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4386263"/>
            <a:ext cx="2286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菜農子弟学校（澳门）</a:t>
            </a:r>
            <a:endParaRPr lang="en-US" altLang="zh-CN" sz="1500"/>
          </a:p>
        </p:txBody>
      </p:sp>
      <p:sp>
        <p:nvSpPr>
          <p:cNvPr id="26641" name="Text 4">
            <a:extLst>
              <a:ext uri="{FF2B5EF4-FFF2-40B4-BE49-F238E27FC236}">
                <a16:creationId xmlns:a16="http://schemas.microsoft.com/office/drawing/2014/main" id="{E2209177-35D0-7D95-AF3E-CFF27EF83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5292725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澳门濠江中学</a:t>
            </a:r>
            <a:endParaRPr lang="en-US" altLang="zh-CN" sz="1500"/>
          </a:p>
        </p:txBody>
      </p:sp>
      <p:sp>
        <p:nvSpPr>
          <p:cNvPr id="26642" name="Text 5">
            <a:extLst>
              <a:ext uri="{FF2B5EF4-FFF2-40B4-BE49-F238E27FC236}">
                <a16:creationId xmlns:a16="http://schemas.microsoft.com/office/drawing/2014/main" id="{2020C15A-580E-8EDD-BCF6-2E7AE2F25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372100"/>
            <a:ext cx="4724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en-US" altLang="zh-CN" sz="1500" b="1">
                <a:solidFill>
                  <a:srgbClr val="581C87"/>
                </a:solidFill>
                <a:latin typeface="ui-sans-serif"/>
                <a:ea typeface="ui-sans-serif"/>
                <a:cs typeface="ui-sans-serif"/>
              </a:rPr>
              <a:t>合作内容</a:t>
            </a:r>
            <a:endParaRPr lang="en-US" altLang="zh-CN" sz="1500"/>
          </a:p>
        </p:txBody>
      </p:sp>
      <p:sp>
        <p:nvSpPr>
          <p:cNvPr id="26643" name="Text 6">
            <a:extLst>
              <a:ext uri="{FF2B5EF4-FFF2-40B4-BE49-F238E27FC236}">
                <a16:creationId xmlns:a16="http://schemas.microsoft.com/office/drawing/2014/main" id="{F68DFE75-9758-E763-2A77-E51CBC972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715000"/>
            <a:ext cx="20812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亲身体验AR内容创作过程</a:t>
            </a:r>
            <a:endParaRPr lang="en-US" altLang="zh-CN" sz="1200"/>
          </a:p>
        </p:txBody>
      </p:sp>
      <p:sp>
        <p:nvSpPr>
          <p:cNvPr id="26644" name="Text 7">
            <a:extLst>
              <a:ext uri="{FF2B5EF4-FFF2-40B4-BE49-F238E27FC236}">
                <a16:creationId xmlns:a16="http://schemas.microsoft.com/office/drawing/2014/main" id="{F3422B4C-01D9-916B-0CA2-9E0F3F87E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981700"/>
            <a:ext cx="22637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将创意转化为实际的AR应用</a:t>
            </a:r>
            <a:endParaRPr lang="en-US" altLang="zh-CN" sz="1200"/>
          </a:p>
        </p:txBody>
      </p:sp>
      <p:sp>
        <p:nvSpPr>
          <p:cNvPr id="26645" name="Text 8">
            <a:extLst>
              <a:ext uri="{FF2B5EF4-FFF2-40B4-BE49-F238E27FC236}">
                <a16:creationId xmlns:a16="http://schemas.microsoft.com/office/drawing/2014/main" id="{71B7823F-AC45-E446-FF02-BADC2AEFB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6248400"/>
            <a:ext cx="25606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>
                <a:solidFill>
                  <a:srgbClr val="374151"/>
                </a:solidFill>
                <a:latin typeface="ui-sans-serif"/>
                <a:ea typeface="ui-sans-serif"/>
                <a:cs typeface="ui-sans-serif"/>
              </a:rPr>
              <a:t>校园导览、历史文化展示等作品</a:t>
            </a:r>
            <a:endParaRPr lang="en-US" altLang="zh-CN" sz="1200"/>
          </a:p>
        </p:txBody>
      </p:sp>
      <p:pic>
        <p:nvPicPr>
          <p:cNvPr id="26646" name="Image 6" descr="preencoded.png">
            <a:extLst>
              <a:ext uri="{FF2B5EF4-FFF2-40B4-BE49-F238E27FC236}">
                <a16:creationId xmlns:a16="http://schemas.microsoft.com/office/drawing/2014/main" id="{27889AEF-BA2F-AB8C-5E6B-97C28E10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902325"/>
            <a:ext cx="5029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7" name="Image 7" descr="preencoded.png">
            <a:extLst>
              <a:ext uri="{FF2B5EF4-FFF2-40B4-BE49-F238E27FC236}">
                <a16:creationId xmlns:a16="http://schemas.microsoft.com/office/drawing/2014/main" id="{8FB7B7B4-D527-C2E6-CF34-9E62B79B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149975"/>
            <a:ext cx="3429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8" name="Text 4">
            <a:extLst>
              <a:ext uri="{FF2B5EF4-FFF2-40B4-BE49-F238E27FC236}">
                <a16:creationId xmlns:a16="http://schemas.microsoft.com/office/drawing/2014/main" id="{445E184E-8905-7AF7-B2DB-F891ED50F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6186488"/>
            <a:ext cx="1371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00"/>
              </a:lnSpc>
            </a:pPr>
            <a:r>
              <a:rPr lang="zh-CN" altLang="en-US" sz="1500" b="1">
                <a:solidFill>
                  <a:srgbClr val="1F2937"/>
                </a:solidFill>
                <a:latin typeface="ui-sans-serif"/>
                <a:ea typeface="ui-sans-serif"/>
                <a:cs typeface="ui-sans-serif"/>
              </a:rPr>
              <a:t>濠江英才学校</a:t>
            </a:r>
            <a:endParaRPr lang="en-US" altLang="zh-CN" sz="1500"/>
          </a:p>
        </p:txBody>
      </p:sp>
      <p:pic>
        <p:nvPicPr>
          <p:cNvPr id="26649" name="图片 31" descr="男人在房间内玩体感游戏&#10;&#10;AI 生成的内容可能不正确。">
            <a:extLst>
              <a:ext uri="{FF2B5EF4-FFF2-40B4-BE49-F238E27FC236}">
                <a16:creationId xmlns:a16="http://schemas.microsoft.com/office/drawing/2014/main" id="{2A07A1E4-9C66-6F98-FEDB-748E686D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1828800"/>
            <a:ext cx="5013325" cy="30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730</Words>
  <Application>Microsoft Macintosh PowerPoint</Application>
  <PresentationFormat>宽屏</PresentationFormat>
  <Paragraphs>130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Calibri</vt:lpstr>
      <vt:lpstr>Arial</vt:lpstr>
      <vt:lpstr>Calibri Light</vt:lpstr>
      <vt:lpstr>等线</vt:lpstr>
      <vt:lpstr>Noto Sans SC</vt:lpstr>
      <vt:lpstr>Lantinghei SC Demibold</vt:lpstr>
      <vt:lpstr>ui-sans-serif</vt:lpstr>
      <vt:lpstr>Inter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rui di</cp:lastModifiedBy>
  <cp:revision>8</cp:revision>
  <dcterms:created xsi:type="dcterms:W3CDTF">2025-11-28T08:09:59Z</dcterms:created>
  <dcterms:modified xsi:type="dcterms:W3CDTF">2026-01-14T12:45:07Z</dcterms:modified>
</cp:coreProperties>
</file>